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85" r:id="rId2"/>
    <p:sldId id="502" r:id="rId3"/>
    <p:sldId id="503" r:id="rId4"/>
    <p:sldId id="504" r:id="rId5"/>
    <p:sldId id="484" r:id="rId6"/>
    <p:sldId id="483" r:id="rId7"/>
    <p:sldId id="485" r:id="rId8"/>
    <p:sldId id="489" r:id="rId9"/>
    <p:sldId id="500" r:id="rId10"/>
    <p:sldId id="499" r:id="rId11"/>
    <p:sldId id="501" r:id="rId12"/>
    <p:sldId id="455" r:id="rId13"/>
  </p:sldIdLst>
  <p:sldSz cx="9906000" cy="6858000" type="A4"/>
  <p:notesSz cx="7099300" cy="10234613"/>
  <p:custDataLst>
    <p:tags r:id="rId16"/>
  </p:custDataLst>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19"/>
    <a:srgbClr val="FFFA00"/>
    <a:srgbClr val="F8A45E"/>
    <a:srgbClr val="F68426"/>
    <a:srgbClr val="FFFFCC"/>
    <a:srgbClr val="FFFF99"/>
    <a:srgbClr val="8B72AA"/>
    <a:srgbClr val="0499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19" autoAdjust="0"/>
    <p:restoredTop sz="95185" autoAdjust="0"/>
  </p:normalViewPr>
  <p:slideViewPr>
    <p:cSldViewPr>
      <p:cViewPr varScale="1">
        <p:scale>
          <a:sx n="111" d="100"/>
          <a:sy n="111" d="100"/>
        </p:scale>
        <p:origin x="-1896" y="-9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972" y="-102"/>
      </p:cViewPr>
      <p:guideLst>
        <p:guide orient="horz" pos="3333"/>
        <p:guide orient="horz" pos="3437"/>
        <p:guide orient="horz" pos="3126"/>
        <p:guide orient="horz" pos="3224"/>
        <p:guide pos="2078"/>
        <p:guide pos="2172"/>
        <p:guide pos="2140"/>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4988" cy="512763"/>
          </a:xfrm>
          <a:prstGeom prst="rect">
            <a:avLst/>
          </a:prstGeom>
        </p:spPr>
        <p:txBody>
          <a:bodyPr vert="horz" lIns="86927" tIns="43464" rIns="86927" bIns="4346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022725" y="0"/>
            <a:ext cx="3074988" cy="512763"/>
          </a:xfrm>
          <a:prstGeom prst="rect">
            <a:avLst/>
          </a:prstGeom>
        </p:spPr>
        <p:txBody>
          <a:bodyPr vert="horz" lIns="86927" tIns="43464" rIns="86927" bIns="43464" rtlCol="0"/>
          <a:lstStyle>
            <a:lvl1pPr algn="r" fontAlgn="auto">
              <a:spcBef>
                <a:spcPts val="0"/>
              </a:spcBef>
              <a:spcAft>
                <a:spcPts val="0"/>
              </a:spcAft>
              <a:defRPr sz="1200">
                <a:latin typeface="+mn-lt"/>
                <a:ea typeface="+mn-ea"/>
                <a:cs typeface="+mn-cs"/>
              </a:defRPr>
            </a:lvl1pPr>
          </a:lstStyle>
          <a:p>
            <a:pPr>
              <a:defRPr/>
            </a:pPr>
            <a:fld id="{049063AF-A0E0-487A-BDDA-11135D78BCA6}" type="datetimeFigureOut">
              <a:rPr lang="en-US"/>
              <a:pPr>
                <a:defRPr/>
              </a:pPr>
              <a:t>4/24/2018</a:t>
            </a:fld>
            <a:endParaRPr lang="en-US"/>
          </a:p>
        </p:txBody>
      </p:sp>
      <p:sp>
        <p:nvSpPr>
          <p:cNvPr id="4" name="Footer Placeholder 3"/>
          <p:cNvSpPr>
            <a:spLocks noGrp="1"/>
          </p:cNvSpPr>
          <p:nvPr>
            <p:ph type="ftr" sz="quarter" idx="2"/>
          </p:nvPr>
        </p:nvSpPr>
        <p:spPr>
          <a:xfrm>
            <a:off x="0" y="9720263"/>
            <a:ext cx="3074988" cy="512762"/>
          </a:xfrm>
          <a:prstGeom prst="rect">
            <a:avLst/>
          </a:prstGeom>
        </p:spPr>
        <p:txBody>
          <a:bodyPr vert="horz" lIns="86927" tIns="43464" rIns="86927" bIns="4346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022725" y="9720263"/>
            <a:ext cx="3074988" cy="512762"/>
          </a:xfrm>
          <a:prstGeom prst="rect">
            <a:avLst/>
          </a:prstGeom>
        </p:spPr>
        <p:txBody>
          <a:bodyPr vert="horz" lIns="86927" tIns="43464" rIns="86927" bIns="43464" rtlCol="0" anchor="b"/>
          <a:lstStyle>
            <a:lvl1pPr algn="r" fontAlgn="auto">
              <a:spcBef>
                <a:spcPts val="0"/>
              </a:spcBef>
              <a:spcAft>
                <a:spcPts val="0"/>
              </a:spcAft>
              <a:defRPr sz="1200">
                <a:latin typeface="+mn-lt"/>
                <a:ea typeface="+mn-ea"/>
                <a:cs typeface="+mn-cs"/>
              </a:defRPr>
            </a:lvl1pPr>
          </a:lstStyle>
          <a:p>
            <a:pPr>
              <a:defRPr/>
            </a:pPr>
            <a:fld id="{67C445DE-29A7-43CA-893F-622762FACDE1}" type="slidenum">
              <a:rPr lang="en-US"/>
              <a:pPr>
                <a:defRPr/>
              </a:pPr>
              <a:t>‹#›</a:t>
            </a:fld>
            <a:endParaRPr lang="en-US"/>
          </a:p>
        </p:txBody>
      </p:sp>
    </p:spTree>
    <p:extLst>
      <p:ext uri="{BB962C8B-B14F-4D97-AF65-F5344CB8AC3E}">
        <p14:creationId xmlns:p14="http://schemas.microsoft.com/office/powerpoint/2010/main" val="3766559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86919" tIns="43459" rIns="86919" bIns="4345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86919" tIns="43459" rIns="86919" bIns="43459" rtlCol="0"/>
          <a:lstStyle>
            <a:lvl1pPr algn="r" fontAlgn="auto">
              <a:spcBef>
                <a:spcPts val="0"/>
              </a:spcBef>
              <a:spcAft>
                <a:spcPts val="0"/>
              </a:spcAft>
              <a:defRPr sz="1200">
                <a:latin typeface="+mn-lt"/>
                <a:ea typeface="+mn-ea"/>
                <a:cs typeface="+mn-cs"/>
              </a:defRPr>
            </a:lvl1pPr>
          </a:lstStyle>
          <a:p>
            <a:pPr>
              <a:defRPr/>
            </a:pPr>
            <a:fld id="{CF107273-1C1E-4B12-9939-FD318E364578}" type="datetimeFigureOut">
              <a:rPr lang="en-US"/>
              <a:pPr>
                <a:defRPr/>
              </a:pPr>
              <a:t>4/24/2018</a:t>
            </a:fld>
            <a:endParaRPr lang="en-US"/>
          </a:p>
        </p:txBody>
      </p:sp>
      <p:sp>
        <p:nvSpPr>
          <p:cNvPr id="4" name="Slide Image Placeholder 3"/>
          <p:cNvSpPr>
            <a:spLocks noGrp="1" noRot="1" noChangeAspect="1"/>
          </p:cNvSpPr>
          <p:nvPr>
            <p:ph type="sldImg" idx="2"/>
          </p:nvPr>
        </p:nvSpPr>
        <p:spPr>
          <a:xfrm>
            <a:off x="776288" y="766763"/>
            <a:ext cx="5546725" cy="3841750"/>
          </a:xfrm>
          <a:prstGeom prst="rect">
            <a:avLst/>
          </a:prstGeom>
          <a:noFill/>
          <a:ln w="12700">
            <a:solidFill>
              <a:prstClr val="black"/>
            </a:solidFill>
          </a:ln>
        </p:spPr>
        <p:txBody>
          <a:bodyPr vert="horz" lIns="86919" tIns="43459" rIns="86919" bIns="43459" rtlCol="0" anchor="ctr"/>
          <a:lstStyle/>
          <a:p>
            <a:pPr lvl="0"/>
            <a:endParaRPr lang="en-US"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86919" tIns="43459" rIns="86919" bIns="4345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86919" tIns="43459" rIns="86919" bIns="4345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86919" tIns="43459" rIns="86919" bIns="43459" rtlCol="0" anchor="b"/>
          <a:lstStyle>
            <a:lvl1pPr algn="r" fontAlgn="auto">
              <a:spcBef>
                <a:spcPts val="0"/>
              </a:spcBef>
              <a:spcAft>
                <a:spcPts val="0"/>
              </a:spcAft>
              <a:defRPr sz="1200">
                <a:latin typeface="+mn-lt"/>
                <a:ea typeface="+mn-ea"/>
                <a:cs typeface="+mn-cs"/>
              </a:defRPr>
            </a:lvl1pPr>
          </a:lstStyle>
          <a:p>
            <a:pPr>
              <a:defRPr/>
            </a:pPr>
            <a:fld id="{F0D3A651-933E-4277-82DE-A79F83877EF7}" type="slidenum">
              <a:rPr lang="en-US"/>
              <a:pPr>
                <a:defRPr/>
              </a:pPr>
              <a:t>‹#›</a:t>
            </a:fld>
            <a:endParaRPr lang="en-US"/>
          </a:p>
        </p:txBody>
      </p:sp>
    </p:spTree>
    <p:extLst>
      <p:ext uri="{BB962C8B-B14F-4D97-AF65-F5344CB8AC3E}">
        <p14:creationId xmlns:p14="http://schemas.microsoft.com/office/powerpoint/2010/main" val="34257545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A22D713-13AD-468B-924A-5E9ADC7D316B}" type="datetimeFigureOut">
              <a:rPr lang="en-US"/>
              <a:pPr>
                <a:defRPr/>
              </a:pPr>
              <a:t>4/24/2018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6695EE-B0A5-4699-9617-E41994D9B4B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94FAF73-5B3F-4383-ACFE-02A9976D4D34}" type="datetimeFigureOut">
              <a:rPr lang="en-US"/>
              <a:pPr>
                <a:defRPr/>
              </a:pPr>
              <a:t>4/24/2018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511646-6FB9-4B20-B008-B1DA5CA2A5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42950" y="609600"/>
            <a:ext cx="6162675"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E67B268-0560-40B3-9BDC-014076F737C2}" type="datetimeFigureOut">
              <a:rPr lang="en-US"/>
              <a:pPr>
                <a:defRPr/>
              </a:pPr>
              <a:t>4/24/2018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5DF96A-5949-46BE-946A-8632B822AA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AE7B43E-1C0E-4535-974B-27A7FD39633B}" type="datetimeFigureOut">
              <a:rPr lang="en-US"/>
              <a:pPr>
                <a:defRPr/>
              </a:pPr>
              <a:t>4/24/2018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4D4DEB-6BFF-4D6D-92D1-439D0674EC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C62272A-08E1-4F01-BB9C-A07734D4A935}" type="datetimeFigureOut">
              <a:rPr lang="en-US"/>
              <a:pPr>
                <a:defRPr/>
              </a:pPr>
              <a:t>4/24/2018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CEA91F-CB82-44A7-ADB4-AAD61F21F5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9A4CF56-B3C6-427F-9F7D-58829593EDDE}" type="datetimeFigureOut">
              <a:rPr lang="en-US"/>
              <a:pPr>
                <a:defRPr/>
              </a:pPr>
              <a:t>4/24/2018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0A6C0F-75EC-497A-83CB-7907C6E7501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D0D15F3-A61E-4037-97C1-8772AE908DD2}" type="datetimeFigureOut">
              <a:rPr lang="en-US"/>
              <a:pPr>
                <a:defRPr/>
              </a:pPr>
              <a:t>4/24/2018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21EC34-9DDE-4CB8-B12E-FA92F19B68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A5482BB-4354-441B-8AEA-C0A1BB143708}" type="datetimeFigureOut">
              <a:rPr lang="en-US"/>
              <a:pPr>
                <a:defRPr/>
              </a:pPr>
              <a:t>4/24/2018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11E0E6-CF14-4403-AD26-5633A72939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0720014-2D19-45E5-B485-69EC4A20AC78}" type="datetimeFigureOut">
              <a:rPr lang="en-US"/>
              <a:pPr>
                <a:defRPr/>
              </a:pPr>
              <a:t>4/24/2018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60A1DF-B38B-4BE3-8A89-99CFBFCE021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B7E07D0-2071-4B5B-A4C8-A305110BECCA}" type="datetimeFigureOut">
              <a:rPr lang="en-US"/>
              <a:pPr>
                <a:defRPr/>
              </a:pPr>
              <a:t>4/24/2018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CE243F-B5F2-4C9A-96BB-8A0748DC1B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4782420-77C1-48F2-9F9D-477C49D52BA7}" type="datetimeFigureOut">
              <a:rPr lang="en-US"/>
              <a:pPr>
                <a:defRPr/>
              </a:pPr>
              <a:t>4/24/2018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F7C3C0-713D-4DFB-A3D6-C940B51668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5716"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1102D0F9-63BA-4B40-B0F3-6023C04CE6ED}" type="datetimeFigureOut">
              <a:rPr lang="en-US"/>
              <a:pPr>
                <a:defRPr/>
              </a:pPr>
              <a:t>4/24/2018</a:t>
            </a:fld>
            <a:endParaRPr lang="en-US"/>
          </a:p>
        </p:txBody>
      </p:sp>
      <p:sp>
        <p:nvSpPr>
          <p:cNvPr id="115717"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15718"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672A789-7174-4BAC-98A0-9565C9BA6A2A}" type="slidenum">
              <a:rPr lang="en-US"/>
              <a:pPr>
                <a:defRPr/>
              </a:pPr>
              <a:t>‹#›</a:t>
            </a:fld>
            <a:endParaRPr lang="en-US"/>
          </a:p>
        </p:txBody>
      </p:sp>
      <p:pic>
        <p:nvPicPr>
          <p:cNvPr id="1031" name="Picture 7" descr="ENppt-01"/>
          <p:cNvPicPr>
            <a:picLocks noChangeAspect="1" noChangeArrowheads="1"/>
          </p:cNvPicPr>
          <p:nvPr userDrawn="1"/>
        </p:nvPicPr>
        <p:blipFill>
          <a:blip r:embed="rId13"/>
          <a:srcRect/>
          <a:stretch>
            <a:fillRect/>
          </a:stretch>
        </p:blipFill>
        <p:spPr bwMode="auto">
          <a:xfrm>
            <a:off x="0" y="0"/>
            <a:ext cx="9906000" cy="6858000"/>
          </a:xfrm>
          <a:prstGeom prst="rect">
            <a:avLst/>
          </a:prstGeom>
          <a:noFill/>
          <a:ln w="9525">
            <a:noFill/>
            <a:miter lim="800000"/>
            <a:headEnd/>
            <a:tailEnd/>
          </a:ln>
        </p:spPr>
      </p:pic>
      <p:sp>
        <p:nvSpPr>
          <p:cNvPr id="8" name="Slide Number Placeholder 10"/>
          <p:cNvSpPr txBox="1">
            <a:spLocks/>
          </p:cNvSpPr>
          <p:nvPr userDrawn="1"/>
        </p:nvSpPr>
        <p:spPr>
          <a:xfrm>
            <a:off x="9372600" y="6629400"/>
            <a:ext cx="457200" cy="201613"/>
          </a:xfrm>
          <a:prstGeom prst="rect">
            <a:avLst/>
          </a:prstGeom>
          <a:solidFill>
            <a:schemeClr val="tx2"/>
          </a:solidFill>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67432376-DCAB-44A9-B5BB-7C09E4661D8B}" type="slidenum">
              <a:rPr lang="en-US" smtClean="0">
                <a:solidFill>
                  <a:schemeClr val="bg1"/>
                </a:solidFill>
                <a:latin typeface="Arial Black" panose="020B0A04020102020204" pitchFamily="34" charset="0"/>
              </a:rPr>
              <a:pPr algn="ctr" fontAlgn="auto">
                <a:spcBef>
                  <a:spcPts val="0"/>
                </a:spcBef>
                <a:spcAft>
                  <a:spcPts val="0"/>
                </a:spcAft>
                <a:defRPr/>
              </a:pPr>
              <a:t>‹#›</a:t>
            </a:fld>
            <a:endParaRPr lang="en-US" dirty="0">
              <a:solidFill>
                <a:schemeClr val="bg1"/>
              </a:solidFill>
              <a:latin typeface="Arial Black" panose="020B0A040201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993" name="Object 553"/>
          <p:cNvGraphicFramePr>
            <a:graphicFrameLocks noChangeAspect="1"/>
          </p:cNvGraphicFramePr>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108" name="think-cell Slide" r:id="rId3" imgW="6350000" imgH="6350000" progId="">
                  <p:embed/>
                </p:oleObj>
              </mc:Choice>
              <mc:Fallback>
                <p:oleObj name="think-cell Slide" r:id="rId3" imgW="6350000" imgH="6350000" progId="">
                  <p:embed/>
                  <p:pic>
                    <p:nvPicPr>
                      <p:cNvPr id="0" name="Picture 5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hteck 16"/>
          <p:cNvSpPr/>
          <p:nvPr/>
        </p:nvSpPr>
        <p:spPr bwMode="gray">
          <a:xfrm>
            <a:off x="819150" y="5876925"/>
            <a:ext cx="3275013" cy="2159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r" fontAlgn="auto">
              <a:spcBef>
                <a:spcPts val="0"/>
              </a:spcBef>
              <a:spcAft>
                <a:spcPts val="0"/>
              </a:spcAft>
              <a:defRPr/>
            </a:pPr>
            <a:r>
              <a:rPr lang="en-US" sz="1400" b="1" i="1" dirty="0">
                <a:solidFill>
                  <a:schemeClr val="bg1"/>
                </a:solidFill>
              </a:rPr>
              <a:t/>
            </a:r>
            <a:br>
              <a:rPr lang="en-US" sz="1400" b="1" i="1" dirty="0">
                <a:solidFill>
                  <a:schemeClr val="bg1"/>
                </a:solidFill>
              </a:rPr>
            </a:br>
            <a:endParaRPr lang="en-US" sz="1400" b="1" i="1" dirty="0">
              <a:solidFill>
                <a:schemeClr val="bg1"/>
              </a:solidFill>
            </a:endParaRPr>
          </a:p>
        </p:txBody>
      </p:sp>
      <p:pic>
        <p:nvPicPr>
          <p:cNvPr id="3081" name="Picture 9" descr="C:\Users\FLORIN~1\AppData\Local\Temp\notes1ABA62\cop2.jpg"/>
          <p:cNvPicPr>
            <a:picLocks noChangeAspect="1" noChangeArrowheads="1"/>
          </p:cNvPicPr>
          <p:nvPr/>
        </p:nvPicPr>
        <p:blipFill>
          <a:blip r:embed="rId5" cstate="print">
            <a:duotone>
              <a:prstClr val="black"/>
              <a:srgbClr val="D9C3A5">
                <a:tint val="50000"/>
                <a:satMod val="180000"/>
              </a:srgbClr>
            </a:duotone>
            <a:extLst/>
          </a:blip>
          <a:srcRect/>
          <a:stretch>
            <a:fillRect/>
          </a:stretch>
        </p:blipFill>
        <p:spPr bwMode="auto">
          <a:xfrm>
            <a:off x="0" y="-27384"/>
            <a:ext cx="9906000" cy="6858000"/>
          </a:xfrm>
          <a:prstGeom prst="rect">
            <a:avLst/>
          </a:prstGeom>
          <a:noFill/>
          <a:extLst/>
        </p:spPr>
      </p:pic>
      <p:sp>
        <p:nvSpPr>
          <p:cNvPr id="61997" name="Freeform 24"/>
          <p:cNvSpPr>
            <a:spLocks noChangeAspect="1"/>
          </p:cNvSpPr>
          <p:nvPr/>
        </p:nvSpPr>
        <p:spPr bwMode="gray">
          <a:xfrm>
            <a:off x="0" y="2224088"/>
            <a:ext cx="5334000" cy="2576512"/>
          </a:xfrm>
          <a:custGeom>
            <a:avLst/>
            <a:gdLst>
              <a:gd name="T0" fmla="*/ 0 w 5170"/>
              <a:gd name="T1" fmla="*/ 0 h 3266"/>
              <a:gd name="T2" fmla="*/ 2147483647 w 5170"/>
              <a:gd name="T3" fmla="*/ 0 h 3266"/>
              <a:gd name="T4" fmla="*/ 2147483647 w 5170"/>
              <a:gd name="T5" fmla="*/ 2147483647 h 3266"/>
              <a:gd name="T6" fmla="*/ 0 w 5170"/>
              <a:gd name="T7" fmla="*/ 2147483647 h 3266"/>
              <a:gd name="T8" fmla="*/ 0 w 5170"/>
              <a:gd name="T9" fmla="*/ 0 h 3266"/>
              <a:gd name="T10" fmla="*/ 0 60000 65536"/>
              <a:gd name="T11" fmla="*/ 0 60000 65536"/>
              <a:gd name="T12" fmla="*/ 0 60000 65536"/>
              <a:gd name="T13" fmla="*/ 0 60000 65536"/>
              <a:gd name="T14" fmla="*/ 0 60000 65536"/>
              <a:gd name="T15" fmla="*/ 0 w 5170"/>
              <a:gd name="T16" fmla="*/ 0 h 3266"/>
              <a:gd name="T17" fmla="*/ 5170 w 5170"/>
              <a:gd name="T18" fmla="*/ 3266 h 3266"/>
            </a:gdLst>
            <a:ahLst/>
            <a:cxnLst>
              <a:cxn ang="T10">
                <a:pos x="T0" y="T1"/>
              </a:cxn>
              <a:cxn ang="T11">
                <a:pos x="T2" y="T3"/>
              </a:cxn>
              <a:cxn ang="T12">
                <a:pos x="T4" y="T5"/>
              </a:cxn>
              <a:cxn ang="T13">
                <a:pos x="T6" y="T7"/>
              </a:cxn>
              <a:cxn ang="T14">
                <a:pos x="T8" y="T9"/>
              </a:cxn>
            </a:cxnLst>
            <a:rect l="T15" t="T16" r="T17" b="T18"/>
            <a:pathLst>
              <a:path w="5170" h="3266">
                <a:moveTo>
                  <a:pt x="0" y="0"/>
                </a:moveTo>
                <a:lnTo>
                  <a:pt x="5170" y="0"/>
                </a:lnTo>
                <a:lnTo>
                  <a:pt x="4535" y="3266"/>
                </a:lnTo>
                <a:lnTo>
                  <a:pt x="0" y="3266"/>
                </a:lnTo>
                <a:lnTo>
                  <a:pt x="0" y="0"/>
                </a:lnTo>
                <a:close/>
              </a:path>
            </a:pathLst>
          </a:custGeom>
          <a:solidFill>
            <a:srgbClr val="1B3277">
              <a:alpha val="90195"/>
            </a:srgbClr>
          </a:solidFill>
          <a:ln w="9525">
            <a:noFill/>
            <a:round/>
            <a:headEnd/>
            <a:tailEnd/>
          </a:ln>
        </p:spPr>
        <p:txBody>
          <a:bodyPr>
            <a:prstTxWarp prst="textNoShape">
              <a:avLst/>
            </a:prstTxWarp>
          </a:bodyPr>
          <a:lstStyle/>
          <a:p>
            <a:endParaRPr lang="en-US" sz="1800">
              <a:latin typeface="Calibri" pitchFamily="-72" charset="0"/>
            </a:endParaRPr>
          </a:p>
        </p:txBody>
      </p:sp>
      <p:sp>
        <p:nvSpPr>
          <p:cNvPr id="13" name="Rechteck 12"/>
          <p:cNvSpPr/>
          <p:nvPr/>
        </p:nvSpPr>
        <p:spPr bwMode="gray">
          <a:xfrm>
            <a:off x="228600" y="2590800"/>
            <a:ext cx="4572000" cy="685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a:lstStyle/>
          <a:p>
            <a:pPr fontAlgn="auto">
              <a:spcBef>
                <a:spcPts val="0"/>
              </a:spcBef>
              <a:spcAft>
                <a:spcPts val="600"/>
              </a:spcAft>
              <a:defRPr/>
            </a:pPr>
            <a:r>
              <a:rPr lang="en-US" b="1" dirty="0">
                <a:solidFill>
                  <a:schemeClr val="bg1"/>
                </a:solidFill>
                <a:cs typeface="Arial" pitchFamily="34" charset="0"/>
              </a:rPr>
              <a:t>Transelectrica SA</a:t>
            </a:r>
          </a:p>
        </p:txBody>
      </p:sp>
      <p:cxnSp>
        <p:nvCxnSpPr>
          <p:cNvPr id="31" name="Gerade Verbindung 16"/>
          <p:cNvCxnSpPr/>
          <p:nvPr/>
        </p:nvCxnSpPr>
        <p:spPr bwMode="gray">
          <a:xfrm>
            <a:off x="228600" y="3306763"/>
            <a:ext cx="3505200" cy="0"/>
          </a:xfrm>
          <a:prstGeom prst="line">
            <a:avLst/>
          </a:prstGeom>
          <a:ln w="95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8" name="Rechteck 14"/>
          <p:cNvSpPr/>
          <p:nvPr/>
        </p:nvSpPr>
        <p:spPr bwMode="gray">
          <a:xfrm>
            <a:off x="228600" y="3124200"/>
            <a:ext cx="4495800" cy="10080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p>
            <a:pPr>
              <a:defRPr/>
            </a:pPr>
            <a:r>
              <a:rPr lang="en-US" sz="1400" b="1">
                <a:solidFill>
                  <a:srgbClr val="FFFF99"/>
                </a:solidFill>
                <a:ea typeface="Arial" pitchFamily="-72" charset="0"/>
                <a:cs typeface="Arial" pitchFamily="-72" charset="0"/>
              </a:rPr>
              <a:t>Romanian Power Grid Company</a:t>
            </a:r>
            <a:endParaRPr lang="en-US" sz="1400" b="1">
              <a:solidFill>
                <a:srgbClr val="FFFF99"/>
              </a:solidFill>
              <a:latin typeface="Calibri" pitchFamily="-72" charset="0"/>
            </a:endParaRPr>
          </a:p>
        </p:txBody>
      </p:sp>
      <p:cxnSp>
        <p:nvCxnSpPr>
          <p:cNvPr id="32" name="Gerade Verbindung 21"/>
          <p:cNvCxnSpPr/>
          <p:nvPr/>
        </p:nvCxnSpPr>
        <p:spPr bwMode="gray">
          <a:xfrm>
            <a:off x="228600" y="3962400"/>
            <a:ext cx="3498850" cy="0"/>
          </a:xfrm>
          <a:prstGeom prst="line">
            <a:avLst/>
          </a:prstGeom>
          <a:ln w="95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2" name="Rechteck 14"/>
          <p:cNvSpPr/>
          <p:nvPr/>
        </p:nvSpPr>
        <p:spPr bwMode="gray">
          <a:xfrm>
            <a:off x="228600" y="4021138"/>
            <a:ext cx="4495800" cy="3984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en-US" sz="1400" b="1" dirty="0">
                <a:solidFill>
                  <a:schemeClr val="bg1"/>
                </a:solidFill>
                <a:cs typeface="Arial" pitchFamily="34" charset="0"/>
              </a:rPr>
              <a:t>We lead the power</a:t>
            </a:r>
            <a:endParaRPr lang="en-US" sz="1400" dirty="0">
              <a:solidFill>
                <a:schemeClr val="bg1"/>
              </a:solidFill>
            </a:endParaRPr>
          </a:p>
        </p:txBody>
      </p:sp>
      <p:sp>
        <p:nvSpPr>
          <p:cNvPr id="2" name="Rectangle 1"/>
          <p:cNvSpPr/>
          <p:nvPr/>
        </p:nvSpPr>
        <p:spPr>
          <a:xfrm>
            <a:off x="5097016" y="3288399"/>
            <a:ext cx="4953000" cy="3046988"/>
          </a:xfrm>
          <a:prstGeom prst="rect">
            <a:avLst/>
          </a:prstGeom>
        </p:spPr>
        <p:txBody>
          <a:bodyPr>
            <a:spAutoFit/>
          </a:bodyPr>
          <a:lstStyle/>
          <a:p>
            <a:r>
              <a:rPr lang="vi-VN" b="1" dirty="0">
                <a:solidFill>
                  <a:srgbClr val="0070C0"/>
                </a:solidFill>
              </a:rPr>
              <a:t>Metodologia de analiză cost-beneficiu utilizată pentru extinderea domeniului de aplicare a cerințelor din normele tehnice privind racordarea la reţelele electrice de interes public și pentru acordarea derogărilor</a:t>
            </a:r>
            <a:endParaRPr lang="ro-RO" b="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840" y="1141398"/>
            <a:ext cx="6624736" cy="338554"/>
          </a:xfrm>
          <a:prstGeom prst="rect">
            <a:avLst/>
          </a:prstGeom>
          <a:noFill/>
        </p:spPr>
        <p:txBody>
          <a:bodyPr wrap="square" rtlCol="0">
            <a:spAutoFit/>
          </a:bodyPr>
          <a:lstStyle/>
          <a:p>
            <a:r>
              <a:rPr lang="ro-RO" sz="1600" b="1" dirty="0" smtClean="0">
                <a:solidFill>
                  <a:srgbClr val="002060"/>
                </a:solidFill>
              </a:rPr>
              <a:t>4. </a:t>
            </a:r>
            <a:r>
              <a:rPr lang="ro-RO" sz="1600" b="1" dirty="0" smtClean="0">
                <a:solidFill>
                  <a:srgbClr val="002060"/>
                </a:solidFill>
              </a:rPr>
              <a:t>COSTURI </a:t>
            </a:r>
            <a:endParaRPr lang="ro-RO" sz="1600" b="1" dirty="0">
              <a:solidFill>
                <a:srgbClr val="002060"/>
              </a:solidFill>
            </a:endParaRPr>
          </a:p>
        </p:txBody>
      </p:sp>
      <p:sp>
        <p:nvSpPr>
          <p:cNvPr id="4" name="Rectangle 3"/>
          <p:cNvSpPr/>
          <p:nvPr/>
        </p:nvSpPr>
        <p:spPr>
          <a:xfrm>
            <a:off x="344488" y="1449176"/>
            <a:ext cx="7992888" cy="5170646"/>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vi-VN" sz="1600" dirty="0" smtClean="0"/>
              <a:t>Costuri </a:t>
            </a:r>
            <a:r>
              <a:rPr lang="vi-VN" sz="1600" dirty="0"/>
              <a:t>directe aferente implementării cerinței/cerințelor;</a:t>
            </a:r>
          </a:p>
          <a:p>
            <a:pPr marL="285750" indent="-285750">
              <a:spcBef>
                <a:spcPts val="600"/>
              </a:spcBef>
              <a:spcAft>
                <a:spcPts val="600"/>
              </a:spcAft>
              <a:buFont typeface="Arial" panose="020B0604020202020204" pitchFamily="34" charset="0"/>
              <a:buChar char="•"/>
            </a:pPr>
            <a:r>
              <a:rPr lang="vi-VN" sz="1600" dirty="0" smtClean="0"/>
              <a:t>Costurile </a:t>
            </a:r>
            <a:r>
              <a:rPr lang="vi-VN" sz="1600" dirty="0"/>
              <a:t>asociate cu pierderea oportunității - dacă este cazul (spre exemplu nu a putut să furnizeze un serviciu specific);</a:t>
            </a:r>
          </a:p>
          <a:p>
            <a:pPr marL="285750" indent="-285750">
              <a:spcBef>
                <a:spcPts val="600"/>
              </a:spcBef>
              <a:spcAft>
                <a:spcPts val="600"/>
              </a:spcAft>
              <a:buFont typeface="Arial" panose="020B0604020202020204" pitchFamily="34" charset="0"/>
              <a:buChar char="•"/>
            </a:pPr>
            <a:r>
              <a:rPr lang="vi-VN" sz="1600" dirty="0" smtClean="0"/>
              <a:t>Costuri </a:t>
            </a:r>
            <a:r>
              <a:rPr lang="vi-VN" sz="1600" dirty="0"/>
              <a:t>suplimentare pentru operare și mentenanță datorită modificarilor pentru a se conforma </a:t>
            </a:r>
            <a:r>
              <a:rPr lang="vi-VN" sz="1600" dirty="0" smtClean="0"/>
              <a:t>cerinței</a:t>
            </a:r>
            <a:endParaRPr lang="ro-RO" sz="1600" dirty="0" smtClean="0"/>
          </a:p>
          <a:p>
            <a:pPr>
              <a:spcBef>
                <a:spcPts val="600"/>
              </a:spcBef>
              <a:spcAft>
                <a:spcPts val="600"/>
              </a:spcAft>
            </a:pPr>
            <a:r>
              <a:rPr lang="ro-RO" sz="1600" b="1" dirty="0" smtClean="0"/>
              <a:t>5. P</a:t>
            </a:r>
            <a:r>
              <a:rPr lang="it-IT" sz="1600" b="1" dirty="0" smtClean="0"/>
              <a:t>erformanț</a:t>
            </a:r>
            <a:r>
              <a:rPr lang="ro-RO" sz="1600" b="1" dirty="0" smtClean="0"/>
              <a:t>a</a:t>
            </a:r>
            <a:r>
              <a:rPr lang="it-IT" sz="1600" b="1" dirty="0" smtClean="0"/>
              <a:t> </a:t>
            </a:r>
            <a:r>
              <a:rPr lang="it-IT" sz="1600" b="1" dirty="0"/>
              <a:t>economice globale în cadrul scenariilor </a:t>
            </a:r>
            <a:r>
              <a:rPr lang="it-IT" sz="1600" b="1" dirty="0" smtClean="0"/>
              <a:t>alternative</a:t>
            </a:r>
            <a:endParaRPr lang="ro-RO" sz="1600" b="1" dirty="0" smtClean="0"/>
          </a:p>
          <a:p>
            <a:pPr>
              <a:spcBef>
                <a:spcPts val="600"/>
              </a:spcBef>
              <a:spcAft>
                <a:spcPts val="600"/>
              </a:spcAft>
            </a:pPr>
            <a:r>
              <a:rPr lang="ro-RO" sz="1600" dirty="0" smtClean="0"/>
              <a:t>P</a:t>
            </a:r>
            <a:r>
              <a:rPr lang="vi-VN" sz="1600" dirty="0" smtClean="0"/>
              <a:t>rincipii </a:t>
            </a:r>
            <a:r>
              <a:rPr lang="vi-VN" sz="1600" dirty="0"/>
              <a:t>de calcul:</a:t>
            </a:r>
          </a:p>
          <a:p>
            <a:pPr marL="285750" indent="-285750">
              <a:spcBef>
                <a:spcPts val="0"/>
              </a:spcBef>
              <a:spcAft>
                <a:spcPts val="0"/>
              </a:spcAft>
              <a:buFont typeface="Arial" panose="020B0604020202020204" pitchFamily="34" charset="0"/>
              <a:buChar char="•"/>
            </a:pPr>
            <a:r>
              <a:rPr lang="vi-VN" sz="1600" dirty="0" smtClean="0"/>
              <a:t>valoarea </a:t>
            </a:r>
            <a:r>
              <a:rPr lang="vi-VN" sz="1600" dirty="0"/>
              <a:t>actualizată </a:t>
            </a:r>
            <a:r>
              <a:rPr lang="vi-VN" sz="1600" dirty="0" smtClean="0"/>
              <a:t>netă</a:t>
            </a:r>
            <a:r>
              <a:rPr lang="ro-RO" sz="1600" dirty="0" smtClean="0"/>
              <a:t> (VAN)</a:t>
            </a:r>
            <a:endParaRPr lang="ro-RO" sz="1600" dirty="0"/>
          </a:p>
          <a:p>
            <a:pPr marL="285750" indent="-285750">
              <a:spcBef>
                <a:spcPts val="0"/>
              </a:spcBef>
              <a:spcAft>
                <a:spcPts val="0"/>
              </a:spcAft>
              <a:buFont typeface="Arial" panose="020B0604020202020204" pitchFamily="34" charset="0"/>
              <a:buChar char="•"/>
            </a:pPr>
            <a:r>
              <a:rPr lang="vi-VN" sz="1600" dirty="0" smtClean="0"/>
              <a:t>rentabilitatea </a:t>
            </a:r>
            <a:r>
              <a:rPr lang="vi-VN" sz="1600" dirty="0"/>
              <a:t>investiției; </a:t>
            </a:r>
          </a:p>
          <a:p>
            <a:pPr marL="285750" indent="-285750">
              <a:spcBef>
                <a:spcPts val="0"/>
              </a:spcBef>
              <a:spcAft>
                <a:spcPts val="0"/>
              </a:spcAft>
              <a:buFont typeface="Arial" panose="020B0604020202020204" pitchFamily="34" charset="0"/>
              <a:buChar char="•"/>
            </a:pPr>
            <a:r>
              <a:rPr lang="vi-VN" sz="1600" dirty="0" smtClean="0"/>
              <a:t>rata </a:t>
            </a:r>
            <a:r>
              <a:rPr lang="vi-VN" sz="1600" dirty="0"/>
              <a:t>rentabilității; </a:t>
            </a:r>
          </a:p>
          <a:p>
            <a:pPr marL="285750" indent="-285750">
              <a:spcBef>
                <a:spcPts val="0"/>
              </a:spcBef>
              <a:spcAft>
                <a:spcPts val="0"/>
              </a:spcAft>
              <a:buFont typeface="Arial" panose="020B0604020202020204" pitchFamily="34" charset="0"/>
              <a:buChar char="•"/>
            </a:pPr>
            <a:r>
              <a:rPr lang="vi-VN" sz="1600" dirty="0" smtClean="0"/>
              <a:t>durata </a:t>
            </a:r>
            <a:r>
              <a:rPr lang="vi-VN" sz="1600" dirty="0"/>
              <a:t>de recuperare a investiției.</a:t>
            </a:r>
          </a:p>
          <a:p>
            <a:pPr>
              <a:spcBef>
                <a:spcPts val="600"/>
              </a:spcBef>
              <a:spcAft>
                <a:spcPts val="600"/>
              </a:spcAft>
            </a:pPr>
            <a:r>
              <a:rPr lang="ro-RO" sz="1600" dirty="0" smtClean="0"/>
              <a:t>P</a:t>
            </a:r>
            <a:r>
              <a:rPr lang="vi-VN" sz="1600" dirty="0" smtClean="0"/>
              <a:t>arametri </a:t>
            </a:r>
            <a:r>
              <a:rPr lang="vi-VN" sz="1600" dirty="0"/>
              <a:t>pentru analizele de senzitivitate:</a:t>
            </a:r>
          </a:p>
          <a:p>
            <a:pPr marL="285750" indent="-285750">
              <a:spcBef>
                <a:spcPts val="0"/>
              </a:spcBef>
              <a:spcAft>
                <a:spcPts val="0"/>
              </a:spcAft>
              <a:buFont typeface="Arial" panose="020B0604020202020204" pitchFamily="34" charset="0"/>
              <a:buChar char="•"/>
            </a:pPr>
            <a:r>
              <a:rPr lang="vi-VN" sz="1600" dirty="0" smtClean="0"/>
              <a:t>rata </a:t>
            </a:r>
            <a:r>
              <a:rPr lang="vi-VN" sz="1600" dirty="0"/>
              <a:t>de actualizare;</a:t>
            </a:r>
          </a:p>
          <a:p>
            <a:pPr marL="285750" indent="-285750">
              <a:spcBef>
                <a:spcPts val="0"/>
              </a:spcBef>
              <a:spcAft>
                <a:spcPts val="0"/>
              </a:spcAft>
              <a:buFont typeface="Arial" panose="020B0604020202020204" pitchFamily="34" charset="0"/>
              <a:buChar char="•"/>
            </a:pPr>
            <a:r>
              <a:rPr lang="vi-VN" sz="1600" dirty="0" smtClean="0"/>
              <a:t>performanțele-cheie </a:t>
            </a:r>
            <a:r>
              <a:rPr lang="vi-VN" sz="1600" dirty="0"/>
              <a:t>ale echipamentului implicat;</a:t>
            </a:r>
          </a:p>
          <a:p>
            <a:pPr marL="285750" indent="-285750">
              <a:spcBef>
                <a:spcPts val="0"/>
              </a:spcBef>
              <a:spcAft>
                <a:spcPts val="0"/>
              </a:spcAft>
              <a:buFont typeface="Arial" panose="020B0604020202020204" pitchFamily="34" charset="0"/>
              <a:buChar char="•"/>
            </a:pPr>
            <a:r>
              <a:rPr lang="vi-VN" sz="1600" dirty="0" smtClean="0"/>
              <a:t>costurile </a:t>
            </a:r>
            <a:r>
              <a:rPr lang="vi-VN" sz="1600" dirty="0"/>
              <a:t>echipamentului implicat;</a:t>
            </a:r>
          </a:p>
          <a:p>
            <a:pPr marL="285750" indent="-285750">
              <a:spcBef>
                <a:spcPts val="0"/>
              </a:spcBef>
              <a:spcAft>
                <a:spcPts val="0"/>
              </a:spcAft>
              <a:buFont typeface="Arial" panose="020B0604020202020204" pitchFamily="34" charset="0"/>
              <a:buChar char="•"/>
            </a:pPr>
            <a:r>
              <a:rPr lang="vi-VN" sz="1600" dirty="0" smtClean="0"/>
              <a:t>gradul </a:t>
            </a:r>
            <a:r>
              <a:rPr lang="vi-VN" sz="1600" dirty="0"/>
              <a:t>de penetrare al RES.</a:t>
            </a:r>
          </a:p>
          <a:p>
            <a:pPr>
              <a:spcBef>
                <a:spcPts val="600"/>
              </a:spcBef>
              <a:spcAft>
                <a:spcPts val="600"/>
              </a:spcAft>
            </a:pPr>
            <a:endParaRPr lang="vi-VN" sz="1400" dirty="0"/>
          </a:p>
        </p:txBody>
      </p:sp>
      <p:sp>
        <p:nvSpPr>
          <p:cNvPr id="5" name="Rectangle 4"/>
          <p:cNvSpPr/>
          <p:nvPr/>
        </p:nvSpPr>
        <p:spPr>
          <a:xfrm>
            <a:off x="2576736" y="260648"/>
            <a:ext cx="5588389" cy="461665"/>
          </a:xfrm>
          <a:prstGeom prst="rect">
            <a:avLst/>
          </a:prstGeom>
        </p:spPr>
        <p:txBody>
          <a:bodyPr wrap="none">
            <a:spAutoFit/>
          </a:bodyPr>
          <a:lstStyle/>
          <a:p>
            <a:r>
              <a:rPr lang="ro-RO" b="1" dirty="0" smtClean="0">
                <a:solidFill>
                  <a:srgbClr val="002060"/>
                </a:solidFill>
              </a:rPr>
              <a:t>COSTURI si Performanta economică </a:t>
            </a:r>
            <a:endParaRPr lang="ro-RO" b="1" dirty="0">
              <a:solidFill>
                <a:srgbClr val="002060"/>
              </a:solidFill>
            </a:endParaRPr>
          </a:p>
        </p:txBody>
      </p:sp>
    </p:spTree>
    <p:extLst>
      <p:ext uri="{BB962C8B-B14F-4D97-AF65-F5344CB8AC3E}">
        <p14:creationId xmlns:p14="http://schemas.microsoft.com/office/powerpoint/2010/main" val="4163652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505" y="1556792"/>
            <a:ext cx="9649072" cy="5016758"/>
          </a:xfrm>
          <a:prstGeom prst="rect">
            <a:avLst/>
          </a:prstGeom>
          <a:noFill/>
        </p:spPr>
        <p:txBody>
          <a:bodyPr wrap="square" rtlCol="0">
            <a:spAutoFit/>
          </a:bodyPr>
          <a:lstStyle/>
          <a:p>
            <a:pPr marL="285750" lvl="0" indent="-285750">
              <a:buFont typeface="Arial" panose="020B0604020202020204" pitchFamily="34" charset="0"/>
              <a:buChar char="•"/>
            </a:pPr>
            <a:r>
              <a:rPr lang="ro-RO" sz="1600" dirty="0" smtClean="0"/>
              <a:t>Lipsa informatiilor si datelor are un impact major asupra solidității și completitudinii ACB </a:t>
            </a:r>
          </a:p>
          <a:p>
            <a:pPr marL="285750" lvl="0" indent="-285750">
              <a:buFont typeface="Arial" panose="020B0604020202020204" pitchFamily="34" charset="0"/>
              <a:buChar char="•"/>
            </a:pPr>
            <a:r>
              <a:rPr lang="vi-VN" sz="1600" dirty="0" smtClean="0"/>
              <a:t>valida</a:t>
            </a:r>
            <a:r>
              <a:rPr lang="ro-RO" sz="1600" dirty="0" smtClean="0"/>
              <a:t>re</a:t>
            </a:r>
            <a:r>
              <a:rPr lang="vi-VN" sz="1600" dirty="0" smtClean="0"/>
              <a:t> </a:t>
            </a:r>
            <a:r>
              <a:rPr lang="vi-VN" sz="1600" dirty="0"/>
              <a:t>în cadrul unui proces de control al calității acceptat de toate părțile implicate</a:t>
            </a:r>
            <a:r>
              <a:rPr lang="vi-VN" sz="1600" dirty="0" smtClean="0"/>
              <a:t>.</a:t>
            </a:r>
            <a:endParaRPr lang="ro-RO" sz="1600" dirty="0" smtClean="0"/>
          </a:p>
          <a:p>
            <a:pPr marL="285750" lvl="0" indent="-285750">
              <a:buFont typeface="Arial" panose="020B0604020202020204" pitchFamily="34" charset="0"/>
              <a:buChar char="•"/>
            </a:pPr>
            <a:r>
              <a:rPr lang="vi-VN" sz="1600" dirty="0" smtClean="0"/>
              <a:t>obligații </a:t>
            </a:r>
            <a:r>
              <a:rPr lang="vi-VN" sz="1600" dirty="0"/>
              <a:t>clare din partea utilizatorilor de rețea (gestionarului de unități de generare prin regulamentul RfG, gestionarului locului de consum din Regulamentul DCC, gestionarului instalației HVDC.) de a sprijini și contribui la realizarea ACB. Aceștia trebuie să furnizeze datele necesare cerute de ORR sau OTS care realizează ACB în termen de trei luni de la primirea cererii dacă nu este prevăzut altfel de ORR sau OTS</a:t>
            </a:r>
            <a:r>
              <a:rPr lang="vi-VN" sz="1600" dirty="0" smtClean="0"/>
              <a:t>.</a:t>
            </a:r>
            <a:endParaRPr lang="ro-RO" sz="1600" dirty="0" smtClean="0"/>
          </a:p>
          <a:p>
            <a:pPr marL="285750" lvl="0" indent="-285750">
              <a:buFont typeface="Arial" panose="020B0604020202020204" pitchFamily="34" charset="0"/>
              <a:buChar char="•"/>
            </a:pPr>
            <a:r>
              <a:rPr lang="ro-RO" sz="1600" dirty="0" smtClean="0"/>
              <a:t>Verificarea datelor și informațiilor </a:t>
            </a:r>
          </a:p>
          <a:p>
            <a:pPr marL="742950" lvl="1" indent="-285750">
              <a:buFont typeface="Wingdings" panose="05000000000000000000" pitchFamily="2" charset="2"/>
              <a:buChar char="§"/>
            </a:pPr>
            <a:r>
              <a:rPr lang="vi-VN" sz="1600" dirty="0"/>
              <a:t>datele furnizate pot fi validate și sunt de la surse accesibile;</a:t>
            </a:r>
          </a:p>
          <a:p>
            <a:pPr marL="742950" lvl="1" indent="-285750">
              <a:buFont typeface="Wingdings" panose="05000000000000000000" pitchFamily="2" charset="2"/>
              <a:buChar char="§"/>
            </a:pPr>
            <a:r>
              <a:rPr lang="vi-VN" sz="1600" dirty="0" smtClean="0"/>
              <a:t>cunoaștere </a:t>
            </a:r>
            <a:r>
              <a:rPr lang="vi-VN" sz="1600" dirty="0"/>
              <a:t>și experiență;</a:t>
            </a:r>
          </a:p>
          <a:p>
            <a:pPr marL="742950" lvl="1" indent="-285750">
              <a:buFont typeface="Wingdings" panose="05000000000000000000" pitchFamily="2" charset="2"/>
              <a:buChar char="§"/>
            </a:pPr>
            <a:r>
              <a:rPr lang="vi-VN" sz="1600" dirty="0" smtClean="0"/>
              <a:t>unde </a:t>
            </a:r>
            <a:r>
              <a:rPr lang="vi-VN" sz="1600" dirty="0"/>
              <a:t>este posibil prin comparare cu cazuri similare;</a:t>
            </a:r>
          </a:p>
          <a:p>
            <a:pPr marL="742950" lvl="1" indent="-285750">
              <a:buFont typeface="Wingdings" panose="05000000000000000000" pitchFamily="2" charset="2"/>
              <a:buChar char="§"/>
            </a:pPr>
            <a:r>
              <a:rPr lang="vi-VN" sz="1600" dirty="0" smtClean="0"/>
              <a:t>validare </a:t>
            </a:r>
            <a:r>
              <a:rPr lang="vi-VN" sz="1600" dirty="0"/>
              <a:t>prin evaluare independentă unde se cade de acord;</a:t>
            </a:r>
          </a:p>
          <a:p>
            <a:pPr marL="742950" lvl="1" indent="-285750">
              <a:buFont typeface="Wingdings" panose="05000000000000000000" pitchFamily="2" charset="2"/>
              <a:buChar char="§"/>
            </a:pPr>
            <a:r>
              <a:rPr lang="vi-VN" sz="1600" dirty="0" smtClean="0"/>
              <a:t>analiză </a:t>
            </a:r>
            <a:r>
              <a:rPr lang="vi-VN" sz="1600" dirty="0"/>
              <a:t>comparativă.</a:t>
            </a:r>
          </a:p>
          <a:p>
            <a:pPr marL="285750" lvl="0" indent="-285750">
              <a:buFont typeface="Arial" panose="020B0604020202020204" pitchFamily="34" charset="0"/>
              <a:buChar char="•"/>
            </a:pPr>
            <a:r>
              <a:rPr lang="vi-VN" sz="1600" dirty="0"/>
              <a:t>Datele trebuie furnizate chiar dacă sunt confidențiale, având în vedere că acest schimb de date se află sub secret </a:t>
            </a:r>
            <a:r>
              <a:rPr lang="vi-VN" sz="1600" dirty="0" smtClean="0"/>
              <a:t>profesional</a:t>
            </a:r>
            <a:endParaRPr lang="ro-RO" sz="1600" dirty="0" smtClean="0"/>
          </a:p>
          <a:p>
            <a:pPr marL="285750" lvl="0" indent="-285750">
              <a:buFont typeface="Arial" panose="020B0604020202020204" pitchFamily="34" charset="0"/>
              <a:buChar char="•"/>
            </a:pPr>
            <a:r>
              <a:rPr lang="vi-VN" sz="1600" dirty="0"/>
              <a:t>Impactul confidențialității comerciale poate fi redus prin utilizarea de date normalizate unde este posibil (dificil pentru derogările individuale) sau prin acorduri de nedivulgare parțială a porțiunii din analiză conform indicațiilor furnizorului de date cu o justificare prealabilă</a:t>
            </a:r>
            <a:r>
              <a:rPr lang="vi-VN" sz="1600" dirty="0" smtClean="0"/>
              <a:t>.</a:t>
            </a:r>
            <a:endParaRPr lang="ro-RO" sz="1600" dirty="0" smtClean="0"/>
          </a:p>
          <a:p>
            <a:pPr marL="285750" lvl="0" indent="-285750">
              <a:buFont typeface="Arial" panose="020B0604020202020204" pitchFamily="34" charset="0"/>
              <a:buChar char="•"/>
            </a:pPr>
            <a:r>
              <a:rPr lang="ro-RO" sz="1600" dirty="0" smtClean="0"/>
              <a:t>OTS sau ORR va specifica incompeltitudinea datelor primite pentru ACB</a:t>
            </a:r>
          </a:p>
          <a:p>
            <a:pPr marL="285750" lvl="0" indent="-285750">
              <a:buFont typeface="Arial" panose="020B0604020202020204" pitchFamily="34" charset="0"/>
              <a:buChar char="•"/>
            </a:pPr>
            <a:endParaRPr lang="ro-RO" sz="1600" dirty="0"/>
          </a:p>
        </p:txBody>
      </p:sp>
      <p:sp>
        <p:nvSpPr>
          <p:cNvPr id="3" name="TextBox 2"/>
          <p:cNvSpPr txBox="1"/>
          <p:nvPr/>
        </p:nvSpPr>
        <p:spPr>
          <a:xfrm>
            <a:off x="1856656" y="260648"/>
            <a:ext cx="6624736" cy="461665"/>
          </a:xfrm>
          <a:prstGeom prst="rect">
            <a:avLst/>
          </a:prstGeom>
          <a:noFill/>
        </p:spPr>
        <p:txBody>
          <a:bodyPr wrap="square" rtlCol="0">
            <a:spAutoFit/>
          </a:bodyPr>
          <a:lstStyle/>
          <a:p>
            <a:r>
              <a:rPr lang="ro-RO" b="1" dirty="0">
                <a:solidFill>
                  <a:srgbClr val="002060"/>
                </a:solidFill>
              </a:rPr>
              <a:t>Furnizarea de date și informații</a:t>
            </a:r>
            <a:endParaRPr lang="ro-RO" b="1" dirty="0">
              <a:solidFill>
                <a:srgbClr val="002060"/>
              </a:solidFill>
            </a:endParaRPr>
          </a:p>
        </p:txBody>
      </p:sp>
    </p:spTree>
    <p:extLst>
      <p:ext uri="{BB962C8B-B14F-4D97-AF65-F5344CB8AC3E}">
        <p14:creationId xmlns:p14="http://schemas.microsoft.com/office/powerpoint/2010/main" val="3978377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descr="C:\Users\FLORIN~1\AppData\Local\Temp\notes1ABA62\spate.jpg"/>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480" y="1052736"/>
            <a:ext cx="7992888" cy="5539978"/>
          </a:xfrm>
          <a:prstGeom prst="rect">
            <a:avLst/>
          </a:prstGeom>
          <a:noFill/>
        </p:spPr>
        <p:txBody>
          <a:bodyPr wrap="square" rtlCol="0">
            <a:spAutoFit/>
          </a:bodyPr>
          <a:lstStyle/>
          <a:p>
            <a:pPr>
              <a:spcBef>
                <a:spcPts val="600"/>
              </a:spcBef>
              <a:spcAft>
                <a:spcPts val="600"/>
              </a:spcAft>
            </a:pPr>
            <a:r>
              <a:rPr lang="ro-RO" sz="1400" b="1" dirty="0" smtClean="0"/>
              <a:t>Cerințe interne</a:t>
            </a:r>
          </a:p>
          <a:p>
            <a:pPr marL="285750" indent="-285750">
              <a:spcBef>
                <a:spcPts val="0"/>
              </a:spcBef>
              <a:spcAft>
                <a:spcPts val="0"/>
              </a:spcAft>
              <a:buFontTx/>
              <a:buChar char="-"/>
            </a:pPr>
            <a:r>
              <a:rPr lang="ro-RO" sz="1400" dirty="0" smtClean="0"/>
              <a:t>Decizia </a:t>
            </a:r>
            <a:r>
              <a:rPr lang="ro-RO" sz="1400" dirty="0"/>
              <a:t>ANRE 1570/2016 privind aprobarea Calendarului de implementare a Regulamentului (UE) al Comisiei nr. 631/2016 din 14.04.2016 de instituire a unui cod de reţea privind cerinţele pentru racordarea la reţea a instalaţiilor de </a:t>
            </a:r>
            <a:r>
              <a:rPr lang="ro-RO" sz="1400" dirty="0" smtClean="0"/>
              <a:t>generare</a:t>
            </a:r>
          </a:p>
          <a:p>
            <a:pPr marL="285750" indent="-285750">
              <a:spcBef>
                <a:spcPts val="0"/>
              </a:spcBef>
              <a:spcAft>
                <a:spcPts val="0"/>
              </a:spcAft>
              <a:buFontTx/>
              <a:buChar char="-"/>
            </a:pPr>
            <a:r>
              <a:rPr lang="ro-RO" sz="1400" dirty="0" smtClean="0"/>
              <a:t>Decizia </a:t>
            </a:r>
            <a:r>
              <a:rPr lang="ro-RO" sz="1400" dirty="0"/>
              <a:t>nr. 2047 din </a:t>
            </a:r>
            <a:r>
              <a:rPr lang="ro-RO" sz="1400" dirty="0" smtClean="0"/>
              <a:t>20.12.2016 privind </a:t>
            </a:r>
            <a:r>
              <a:rPr lang="ro-RO" sz="1400" dirty="0"/>
              <a:t>aprobarea Calendarului de implementare a Regulamentului (UE) nr. 1388/2016 al Comisiei din 17 august 2016 de stabilire a unui cod de reţea privind racordarea </a:t>
            </a:r>
            <a:r>
              <a:rPr lang="ro-RO" sz="1400" dirty="0" smtClean="0"/>
              <a:t>consumatorilor</a:t>
            </a:r>
          </a:p>
          <a:p>
            <a:pPr marL="285750" indent="-285750">
              <a:spcBef>
                <a:spcPts val="0"/>
              </a:spcBef>
              <a:spcAft>
                <a:spcPts val="0"/>
              </a:spcAft>
              <a:buFontTx/>
              <a:buChar char="-"/>
            </a:pPr>
            <a:r>
              <a:rPr lang="vi-VN" sz="1400" dirty="0" smtClean="0"/>
              <a:t>D</a:t>
            </a:r>
            <a:r>
              <a:rPr lang="ro-RO" sz="1400" dirty="0" smtClean="0"/>
              <a:t>ecizia</a:t>
            </a:r>
            <a:r>
              <a:rPr lang="vi-VN" sz="1400" dirty="0" smtClean="0"/>
              <a:t> </a:t>
            </a:r>
            <a:r>
              <a:rPr lang="vi-VN" sz="1400" dirty="0"/>
              <a:t>nr. 473 din </a:t>
            </a:r>
            <a:r>
              <a:rPr lang="vi-VN" sz="1400" dirty="0" smtClean="0"/>
              <a:t>29.03.2017</a:t>
            </a:r>
            <a:r>
              <a:rPr lang="ro-RO" sz="1400" dirty="0" smtClean="0"/>
              <a:t> </a:t>
            </a:r>
            <a:r>
              <a:rPr lang="vi-VN" sz="1400" dirty="0" smtClean="0"/>
              <a:t>privind </a:t>
            </a:r>
            <a:r>
              <a:rPr lang="vi-VN" sz="1400" dirty="0"/>
              <a:t>aprobarea Calendarului de implementare a Regulamentului (UE) 2016/1447 al Comisiei din 26.08.2016 de instituire a unui cod de rețea privind cerințele pentru racordarea la rețea a sistemelor de înaltă tensiune în curent continuu și a modulelor generatoare din centrală conectate în curent </a:t>
            </a:r>
            <a:r>
              <a:rPr lang="vi-VN" sz="1400" dirty="0" smtClean="0"/>
              <a:t>continuu</a:t>
            </a:r>
            <a:endParaRPr lang="ro-RO" sz="1400" dirty="0" smtClean="0"/>
          </a:p>
          <a:p>
            <a:pPr>
              <a:spcBef>
                <a:spcPts val="600"/>
              </a:spcBef>
              <a:spcAft>
                <a:spcPts val="600"/>
              </a:spcAft>
            </a:pPr>
            <a:r>
              <a:rPr lang="ro-RO" sz="1400" b="1" dirty="0" smtClean="0"/>
              <a:t>Cerințe Regulamente conectare la rețea</a:t>
            </a:r>
          </a:p>
          <a:p>
            <a:pPr marL="285750" indent="-285750">
              <a:spcBef>
                <a:spcPts val="600"/>
              </a:spcBef>
              <a:spcAft>
                <a:spcPts val="600"/>
              </a:spcAft>
              <a:buFontTx/>
              <a:buChar char="-"/>
            </a:pPr>
            <a:r>
              <a:rPr lang="ro-RO" sz="1400" dirty="0"/>
              <a:t>art. 4(3) Regulamentul </a:t>
            </a:r>
            <a:r>
              <a:rPr lang="ro-RO" sz="1400" dirty="0" smtClean="0"/>
              <a:t>RfG, Regulamentul DCC și Regulamentul HVDC pentru aplicarea retroactivă a cerințelor din NT</a:t>
            </a:r>
          </a:p>
          <a:p>
            <a:pPr marL="285750" indent="-285750">
              <a:spcBef>
                <a:spcPts val="600"/>
              </a:spcBef>
              <a:spcAft>
                <a:spcPts val="600"/>
              </a:spcAft>
              <a:buFontTx/>
              <a:buChar char="-"/>
            </a:pPr>
            <a:r>
              <a:rPr lang="da-DK" sz="1400" dirty="0"/>
              <a:t>art. </a:t>
            </a:r>
            <a:r>
              <a:rPr lang="ro-RO" sz="1400" dirty="0" smtClean="0"/>
              <a:t>62 și </a:t>
            </a:r>
            <a:r>
              <a:rPr lang="da-DK" sz="1400" dirty="0" smtClean="0"/>
              <a:t>63 </a:t>
            </a:r>
            <a:r>
              <a:rPr lang="da-DK" sz="1400" dirty="0"/>
              <a:t>din Regulamentul </a:t>
            </a:r>
            <a:r>
              <a:rPr lang="da-DK" sz="1400" dirty="0" smtClean="0"/>
              <a:t>RfG</a:t>
            </a:r>
            <a:r>
              <a:rPr lang="ro-RO" sz="1400" dirty="0" smtClean="0"/>
              <a:t>, art 52 și 53 </a:t>
            </a:r>
            <a:r>
              <a:rPr lang="ro-RO" sz="1400" dirty="0"/>
              <a:t>din Regulamentul DCC </a:t>
            </a:r>
            <a:r>
              <a:rPr lang="da-DK" sz="1400" dirty="0"/>
              <a:t>și art </a:t>
            </a:r>
            <a:r>
              <a:rPr lang="ro-RO" sz="1400" dirty="0" smtClean="0"/>
              <a:t>79</a:t>
            </a:r>
            <a:r>
              <a:rPr lang="da-DK" sz="1400" dirty="0" smtClean="0"/>
              <a:t> </a:t>
            </a:r>
            <a:r>
              <a:rPr lang="da-DK" sz="1400" dirty="0"/>
              <a:t>și </a:t>
            </a:r>
            <a:r>
              <a:rPr lang="ro-RO" sz="1400" dirty="0" smtClean="0"/>
              <a:t>80 </a:t>
            </a:r>
            <a:r>
              <a:rPr lang="da-DK" sz="1400" dirty="0" smtClean="0"/>
              <a:t>din </a:t>
            </a:r>
            <a:r>
              <a:rPr lang="da-DK" sz="1400" dirty="0"/>
              <a:t>Regulamentul </a:t>
            </a:r>
            <a:r>
              <a:rPr lang="da-DK" sz="1400" dirty="0" smtClean="0"/>
              <a:t>HVDC</a:t>
            </a:r>
            <a:r>
              <a:rPr lang="ro-RO" sz="1400" dirty="0" smtClean="0"/>
              <a:t> pentru derogări individuale și de clasă</a:t>
            </a:r>
            <a:endParaRPr lang="da-DK" sz="1400" dirty="0"/>
          </a:p>
          <a:p>
            <a:pPr marL="285750" indent="-285750">
              <a:spcBef>
                <a:spcPts val="600"/>
              </a:spcBef>
              <a:spcAft>
                <a:spcPts val="600"/>
              </a:spcAft>
              <a:buFontTx/>
              <a:buChar char="-"/>
            </a:pPr>
            <a:r>
              <a:rPr lang="ro-RO" sz="1400" dirty="0" smtClean="0"/>
              <a:t>Art 38 și 39 </a:t>
            </a:r>
            <a:r>
              <a:rPr lang="ro-RO" sz="1400" dirty="0"/>
              <a:t>din Regulamentul </a:t>
            </a:r>
            <a:r>
              <a:rPr lang="ro-RO" sz="1400" dirty="0" smtClean="0"/>
              <a:t>RfG, art 48 și 49 </a:t>
            </a:r>
            <a:r>
              <a:rPr lang="ro-RO" sz="1400" dirty="0"/>
              <a:t>din Regulamentul DCC </a:t>
            </a:r>
            <a:r>
              <a:rPr lang="ro-RO" sz="1400" dirty="0" smtClean="0"/>
              <a:t>și art 65 și 66 </a:t>
            </a:r>
            <a:r>
              <a:rPr lang="ro-RO" sz="1400" dirty="0"/>
              <a:t>din Regulamentul </a:t>
            </a:r>
            <a:r>
              <a:rPr lang="ro-RO" sz="1400" dirty="0" smtClean="0"/>
              <a:t>HVDC- principii generale ale analizei cost-beneficiu</a:t>
            </a:r>
          </a:p>
          <a:p>
            <a:pPr>
              <a:spcBef>
                <a:spcPts val="600"/>
              </a:spcBef>
              <a:spcAft>
                <a:spcPts val="600"/>
              </a:spcAft>
            </a:pPr>
            <a:r>
              <a:rPr lang="ro-RO" sz="1400" dirty="0" smtClean="0"/>
              <a:t>Echipament-</a:t>
            </a:r>
            <a:r>
              <a:rPr lang="vi-VN" sz="1400" dirty="0"/>
              <a:t>unități generatoare, locuri de consum, sisteme de distribuție, sisteme de distribuție închise, instalații de distribuție, sisteme HVDC și module </a:t>
            </a:r>
            <a:r>
              <a:rPr lang="vi-VN" sz="1400" dirty="0" smtClean="0"/>
              <a:t>MGCCC</a:t>
            </a:r>
            <a:endParaRPr lang="ro-RO" sz="1400" dirty="0" smtClean="0"/>
          </a:p>
          <a:p>
            <a:pPr>
              <a:spcBef>
                <a:spcPts val="600"/>
              </a:spcBef>
              <a:spcAft>
                <a:spcPts val="600"/>
              </a:spcAft>
            </a:pPr>
            <a:r>
              <a:rPr lang="ro-RO" sz="1400" b="1" dirty="0" smtClean="0"/>
              <a:t>IGD CBA elaborat de ENTSO-E</a:t>
            </a:r>
            <a:endParaRPr lang="ro-RO" sz="1400" b="1" dirty="0"/>
          </a:p>
        </p:txBody>
      </p:sp>
      <p:sp>
        <p:nvSpPr>
          <p:cNvPr id="3" name="TextBox 2"/>
          <p:cNvSpPr txBox="1"/>
          <p:nvPr/>
        </p:nvSpPr>
        <p:spPr>
          <a:xfrm>
            <a:off x="2144688" y="332656"/>
            <a:ext cx="5040560" cy="461665"/>
          </a:xfrm>
          <a:prstGeom prst="rect">
            <a:avLst/>
          </a:prstGeom>
          <a:noFill/>
        </p:spPr>
        <p:txBody>
          <a:bodyPr wrap="square" rtlCol="0">
            <a:spAutoFit/>
          </a:bodyPr>
          <a:lstStyle/>
          <a:p>
            <a:r>
              <a:rPr lang="ro-RO" b="1" dirty="0" smtClean="0">
                <a:solidFill>
                  <a:srgbClr val="002060"/>
                </a:solidFill>
              </a:rPr>
              <a:t>CONTEXT</a:t>
            </a:r>
            <a:endParaRPr lang="ro-RO" b="1" dirty="0">
              <a:solidFill>
                <a:srgbClr val="002060"/>
              </a:solidFill>
            </a:endParaRPr>
          </a:p>
        </p:txBody>
      </p:sp>
    </p:spTree>
    <p:extLst>
      <p:ext uri="{BB962C8B-B14F-4D97-AF65-F5344CB8AC3E}">
        <p14:creationId xmlns:p14="http://schemas.microsoft.com/office/powerpoint/2010/main" val="236084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2680" y="332656"/>
            <a:ext cx="6552728" cy="461665"/>
          </a:xfrm>
          <a:prstGeom prst="rect">
            <a:avLst/>
          </a:prstGeom>
          <a:noFill/>
        </p:spPr>
        <p:txBody>
          <a:bodyPr wrap="square" rtlCol="0">
            <a:spAutoFit/>
          </a:bodyPr>
          <a:lstStyle/>
          <a:p>
            <a:r>
              <a:rPr lang="ro-RO" b="1" dirty="0" smtClean="0">
                <a:solidFill>
                  <a:srgbClr val="002060"/>
                </a:solidFill>
              </a:rPr>
              <a:t>Etapele unei analize cost beneficiu (ACB)</a:t>
            </a:r>
            <a:endParaRPr lang="ro-RO" b="1" dirty="0">
              <a:solidFill>
                <a:srgbClr val="002060"/>
              </a:solidFill>
            </a:endParaRPr>
          </a:p>
        </p:txBody>
      </p:sp>
      <p:sp>
        <p:nvSpPr>
          <p:cNvPr id="3" name="Rectangle 2"/>
          <p:cNvSpPr/>
          <p:nvPr/>
        </p:nvSpPr>
        <p:spPr>
          <a:xfrm>
            <a:off x="106987" y="1266225"/>
            <a:ext cx="9777536" cy="338554"/>
          </a:xfrm>
          <a:prstGeom prst="rect">
            <a:avLst/>
          </a:prstGeom>
        </p:spPr>
        <p:txBody>
          <a:bodyPr wrap="square">
            <a:spAutoFit/>
          </a:bodyPr>
          <a:lstStyle/>
          <a:p>
            <a:r>
              <a:rPr lang="ro-RO" sz="1600" dirty="0" smtClean="0"/>
              <a:t>1. </a:t>
            </a:r>
            <a:r>
              <a:rPr lang="vi-VN" sz="1600" dirty="0" smtClean="0"/>
              <a:t>Etapele </a:t>
            </a:r>
            <a:r>
              <a:rPr lang="vi-VN" sz="1600" dirty="0"/>
              <a:t>de aplicare retroactivă a cerințelor din </a:t>
            </a:r>
            <a:r>
              <a:rPr lang="ro-RO" sz="1600" dirty="0" smtClean="0"/>
              <a:t>CNC </a:t>
            </a:r>
            <a:r>
              <a:rPr lang="vi-VN" sz="1600" dirty="0" smtClean="0"/>
              <a:t>la </a:t>
            </a:r>
            <a:r>
              <a:rPr lang="vi-VN" sz="1600" dirty="0"/>
              <a:t>echipamentele existente</a:t>
            </a:r>
            <a:endParaRPr lang="ro-RO" sz="1600" dirty="0"/>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44" y="1604779"/>
            <a:ext cx="3431282" cy="493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376936" y="1772816"/>
            <a:ext cx="4953000" cy="1692771"/>
          </a:xfrm>
          <a:prstGeom prst="rect">
            <a:avLst/>
          </a:prstGeom>
        </p:spPr>
        <p:txBody>
          <a:bodyPr>
            <a:spAutoFit/>
          </a:bodyPr>
          <a:lstStyle/>
          <a:p>
            <a:endParaRPr lang="ro-RO" dirty="0" smtClean="0"/>
          </a:p>
          <a:p>
            <a:r>
              <a:rPr lang="ro-RO" sz="1600" dirty="0" smtClean="0"/>
              <a:t>Criterii avute în vedere:</a:t>
            </a:r>
          </a:p>
          <a:p>
            <a:pPr marL="342900" indent="-342900">
              <a:buFont typeface="Arial" panose="020B0604020202020204" pitchFamily="34" charset="0"/>
              <a:buChar char="•"/>
            </a:pPr>
            <a:r>
              <a:rPr lang="vi-VN" sz="1600" dirty="0" smtClean="0"/>
              <a:t>timpul </a:t>
            </a:r>
            <a:r>
              <a:rPr lang="vi-VN" sz="1600" dirty="0"/>
              <a:t>de viață </a:t>
            </a:r>
            <a:r>
              <a:rPr lang="vi-VN" sz="1600" dirty="0" smtClean="0"/>
              <a:t>rămas</a:t>
            </a:r>
            <a:endParaRPr lang="ro-RO" sz="1600" dirty="0" smtClean="0"/>
          </a:p>
          <a:p>
            <a:pPr marL="342900" indent="-342900">
              <a:buFont typeface="Arial" panose="020B0604020202020204" pitchFamily="34" charset="0"/>
              <a:buChar char="•"/>
            </a:pPr>
            <a:r>
              <a:rPr lang="vi-VN" sz="1600" dirty="0" smtClean="0"/>
              <a:t> tehnologia</a:t>
            </a:r>
            <a:endParaRPr lang="ro-RO" sz="1600" dirty="0" smtClean="0"/>
          </a:p>
          <a:p>
            <a:pPr marL="342900" indent="-342900">
              <a:buFont typeface="Arial" panose="020B0604020202020204" pitchFamily="34" charset="0"/>
              <a:buChar char="•"/>
            </a:pPr>
            <a:r>
              <a:rPr lang="vi-VN" sz="1600" dirty="0" smtClean="0"/>
              <a:t> posibilitatea</a:t>
            </a:r>
            <a:r>
              <a:rPr lang="ro-RO" sz="1600" dirty="0" smtClean="0"/>
              <a:t> tehnică</a:t>
            </a:r>
            <a:r>
              <a:rPr lang="vi-VN" sz="1600" dirty="0" smtClean="0"/>
              <a:t> </a:t>
            </a:r>
            <a:r>
              <a:rPr lang="vi-VN" sz="1600" dirty="0"/>
              <a:t>de </a:t>
            </a:r>
            <a:r>
              <a:rPr lang="vi-VN" sz="1600" dirty="0" smtClean="0"/>
              <a:t>modifica</a:t>
            </a:r>
            <a:r>
              <a:rPr lang="ro-RO" sz="1600" dirty="0" smtClean="0"/>
              <a:t>re</a:t>
            </a:r>
            <a:r>
              <a:rPr lang="vi-VN" sz="1600" dirty="0" smtClean="0"/>
              <a:t> </a:t>
            </a:r>
            <a:r>
              <a:rPr lang="vi-VN" sz="1600" dirty="0"/>
              <a:t>cu ușurință pentru a întruni conformitatea cu noile cerințe</a:t>
            </a:r>
            <a:endParaRPr lang="ro-RO" sz="1600" dirty="0"/>
          </a:p>
        </p:txBody>
      </p:sp>
    </p:spTree>
    <p:extLst>
      <p:ext uri="{BB962C8B-B14F-4D97-AF65-F5344CB8AC3E}">
        <p14:creationId xmlns:p14="http://schemas.microsoft.com/office/powerpoint/2010/main" val="4035249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520" y="1196752"/>
            <a:ext cx="8424936" cy="584775"/>
          </a:xfrm>
          <a:prstGeom prst="rect">
            <a:avLst/>
          </a:prstGeom>
        </p:spPr>
        <p:txBody>
          <a:bodyPr wrap="square">
            <a:spAutoFit/>
          </a:bodyPr>
          <a:lstStyle/>
          <a:p>
            <a:r>
              <a:rPr lang="ro-RO" sz="1600" dirty="0" smtClean="0"/>
              <a:t>2. </a:t>
            </a:r>
            <a:r>
              <a:rPr lang="vi-VN" sz="1600" dirty="0" smtClean="0"/>
              <a:t>Etapele </a:t>
            </a:r>
            <a:r>
              <a:rPr lang="vi-VN" sz="1600" dirty="0"/>
              <a:t>de solicitare a unei derogări pentru echipamentele noi sau cele care au un contract încheiat înainte de intrarea în vigoare a codurilor de conectare la rețea</a:t>
            </a:r>
            <a:endParaRPr lang="ro-RO" sz="1600" dirty="0"/>
          </a:p>
        </p:txBody>
      </p:sp>
      <p:sp>
        <p:nvSpPr>
          <p:cNvPr id="3" name="TextBox 2"/>
          <p:cNvSpPr txBox="1"/>
          <p:nvPr/>
        </p:nvSpPr>
        <p:spPr>
          <a:xfrm>
            <a:off x="2072680" y="332656"/>
            <a:ext cx="6480720" cy="461665"/>
          </a:xfrm>
          <a:prstGeom prst="rect">
            <a:avLst/>
          </a:prstGeom>
          <a:noFill/>
        </p:spPr>
        <p:txBody>
          <a:bodyPr wrap="square" rtlCol="0">
            <a:spAutoFit/>
          </a:bodyPr>
          <a:lstStyle/>
          <a:p>
            <a:r>
              <a:rPr lang="ro-RO" b="1" dirty="0" smtClean="0">
                <a:solidFill>
                  <a:srgbClr val="002060"/>
                </a:solidFill>
              </a:rPr>
              <a:t>Etapele unei analize cost - beneficiu (ACB)</a:t>
            </a:r>
            <a:endParaRPr lang="ro-RO" b="1" dirty="0">
              <a:solidFill>
                <a:srgbClr val="002060"/>
              </a:solidFill>
            </a:endParaRPr>
          </a:p>
        </p:txBody>
      </p:sp>
      <p:sp>
        <p:nvSpPr>
          <p:cNvPr id="6" name="TextBox 5"/>
          <p:cNvSpPr txBox="1"/>
          <p:nvPr/>
        </p:nvSpPr>
        <p:spPr>
          <a:xfrm>
            <a:off x="344488" y="1916832"/>
            <a:ext cx="8983456" cy="4524315"/>
          </a:xfrm>
          <a:prstGeom prst="rect">
            <a:avLst/>
          </a:prstGeom>
          <a:noFill/>
        </p:spPr>
        <p:txBody>
          <a:bodyPr wrap="square" rtlCol="0">
            <a:spAutoFit/>
          </a:bodyPr>
          <a:lstStyle/>
          <a:p>
            <a:r>
              <a:rPr lang="ro-RO" sz="1600" dirty="0" smtClean="0"/>
              <a:t>2.1. Cererile de derogări de clasă se realizează de ORR (OTS sau OD sau ODI) si se consultă după caz cu OTS și implică realizarea unei  ACB și consultare publică</a:t>
            </a:r>
          </a:p>
          <a:p>
            <a:r>
              <a:rPr lang="ro-RO" sz="1600" dirty="0" smtClean="0"/>
              <a:t>2.2 Cererile de derogare individuală se realizează de gestionarul echipamentului </a:t>
            </a:r>
            <a:r>
              <a:rPr lang="it-IT" sz="1600" dirty="0"/>
              <a:t>și implică realizarea unei  </a:t>
            </a:r>
            <a:r>
              <a:rPr lang="it-IT" sz="1600" dirty="0" smtClean="0"/>
              <a:t>ACB</a:t>
            </a:r>
            <a:r>
              <a:rPr lang="ro-RO" sz="1600" dirty="0" smtClean="0"/>
              <a:t> si evaluare de catre ORR și nu impune consultare publică, exceptie unitățile generatoare de categorie A pentru care un terț poate realiza cererea de derogare</a:t>
            </a:r>
          </a:p>
          <a:p>
            <a:r>
              <a:rPr lang="ro-RO" sz="1600" dirty="0" smtClean="0"/>
              <a:t>2.3 ACB trebuie să verifice următoarelor aspecte și criterii de derogare:</a:t>
            </a:r>
          </a:p>
          <a:p>
            <a:pPr marL="285750" indent="-285750">
              <a:buFontTx/>
              <a:buChar char="-"/>
            </a:pPr>
            <a:r>
              <a:rPr lang="ro-RO" sz="1600" dirty="0" smtClean="0"/>
              <a:t>Impactul derogării asupra SEN sau a unei regiuni din SEN din pucnt de vedere al siguranței în funcționare și a stabilității</a:t>
            </a:r>
          </a:p>
          <a:p>
            <a:pPr marL="285750" indent="-285750">
              <a:buFontTx/>
              <a:buChar char="-"/>
            </a:pPr>
            <a:r>
              <a:rPr lang="ro-RO" sz="1600" dirty="0"/>
              <a:t>Impactul asupra comerțului </a:t>
            </a:r>
            <a:r>
              <a:rPr lang="ro-RO" sz="1600" dirty="0" smtClean="0"/>
              <a:t>transfrontalier</a:t>
            </a:r>
          </a:p>
          <a:p>
            <a:pPr marL="285750" indent="-285750">
              <a:buFontTx/>
              <a:buChar char="-"/>
            </a:pPr>
            <a:r>
              <a:rPr lang="vi-VN" sz="1600" dirty="0"/>
              <a:t>Impactul asupra consumatorului final/altor părți</a:t>
            </a:r>
          </a:p>
          <a:p>
            <a:pPr marL="285750" indent="-285750">
              <a:buFontTx/>
              <a:buChar char="-"/>
            </a:pPr>
            <a:r>
              <a:rPr lang="vi-VN" sz="1600" dirty="0"/>
              <a:t>Tratament discriminatoriu față de alte echipamentele existente</a:t>
            </a:r>
          </a:p>
          <a:p>
            <a:pPr marL="285750" indent="-285750">
              <a:buFontTx/>
              <a:buChar char="-"/>
            </a:pPr>
            <a:r>
              <a:rPr lang="ro-RO" sz="1600" dirty="0" smtClean="0"/>
              <a:t>Limitarea tehnică existentă a echipamentului pentru a îndeplini cerințele</a:t>
            </a:r>
          </a:p>
          <a:p>
            <a:pPr marL="285750" indent="-285750">
              <a:buFontTx/>
              <a:buChar char="-"/>
            </a:pPr>
            <a:r>
              <a:rPr lang="ro-RO" sz="1600" dirty="0" smtClean="0"/>
              <a:t>Identificarea soluțiilor pentru respectare cerințelor</a:t>
            </a:r>
          </a:p>
          <a:p>
            <a:pPr marL="285750" indent="-285750">
              <a:buFontTx/>
              <a:buChar char="-"/>
            </a:pPr>
            <a:r>
              <a:rPr lang="ro-RO" sz="1600" dirty="0" smtClean="0"/>
              <a:t>Costurile  asociate pentru ca echipamentele să fie conforme cu cerințele</a:t>
            </a:r>
          </a:p>
          <a:p>
            <a:endParaRPr lang="ro-RO" sz="1600" dirty="0" smtClean="0"/>
          </a:p>
          <a:p>
            <a:r>
              <a:rPr lang="ro-RO" sz="1600" dirty="0" smtClean="0"/>
              <a:t>Stabilirea duratei pentru care se cere acordarea derogării</a:t>
            </a:r>
          </a:p>
          <a:p>
            <a:pPr marL="285750" indent="-285750">
              <a:buFontTx/>
              <a:buChar char="-"/>
            </a:pPr>
            <a:endParaRPr lang="ro-RO" sz="1600" dirty="0" smtClean="0"/>
          </a:p>
          <a:p>
            <a:pPr marL="285750" indent="-285750">
              <a:buFontTx/>
              <a:buChar char="-"/>
            </a:pPr>
            <a:endParaRPr lang="ro-RO" sz="1600" dirty="0" smtClean="0"/>
          </a:p>
        </p:txBody>
      </p:sp>
    </p:spTree>
    <p:extLst>
      <p:ext uri="{BB962C8B-B14F-4D97-AF65-F5344CB8AC3E}">
        <p14:creationId xmlns:p14="http://schemas.microsoft.com/office/powerpoint/2010/main" val="373429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48744" y="332656"/>
            <a:ext cx="4002827" cy="461665"/>
          </a:xfrm>
          <a:prstGeom prst="rect">
            <a:avLst/>
          </a:prstGeom>
        </p:spPr>
        <p:txBody>
          <a:bodyPr wrap="none">
            <a:spAutoFit/>
          </a:bodyPr>
          <a:lstStyle/>
          <a:p>
            <a:r>
              <a:rPr lang="ro-RO" b="1" dirty="0">
                <a:solidFill>
                  <a:srgbClr val="002060"/>
                </a:solidFill>
              </a:rPr>
              <a:t>Principii </a:t>
            </a:r>
            <a:r>
              <a:rPr lang="ro-RO" b="1" dirty="0" smtClean="0">
                <a:solidFill>
                  <a:srgbClr val="002060"/>
                </a:solidFill>
              </a:rPr>
              <a:t>generale ale ACB</a:t>
            </a:r>
            <a:endParaRPr lang="ro-RO" b="1" dirty="0">
              <a:solidFill>
                <a:srgbClr val="002060"/>
              </a:solidFill>
            </a:endParaRPr>
          </a:p>
        </p:txBody>
      </p:sp>
      <p:sp>
        <p:nvSpPr>
          <p:cNvPr id="11" name="TextBox 10"/>
          <p:cNvSpPr txBox="1"/>
          <p:nvPr/>
        </p:nvSpPr>
        <p:spPr>
          <a:xfrm>
            <a:off x="560512" y="1340768"/>
            <a:ext cx="8424936" cy="5663089"/>
          </a:xfrm>
          <a:prstGeom prst="rect">
            <a:avLst/>
          </a:prstGeom>
          <a:noFill/>
        </p:spPr>
        <p:txBody>
          <a:bodyPr wrap="square" rtlCol="0">
            <a:spAutoFit/>
          </a:bodyPr>
          <a:lstStyle/>
          <a:p>
            <a:pPr marL="342900" indent="-342900">
              <a:spcBef>
                <a:spcPts val="1200"/>
              </a:spcBef>
              <a:spcAft>
                <a:spcPts val="1200"/>
              </a:spcAft>
              <a:buAutoNum type="arabicPeriod"/>
            </a:pPr>
            <a:r>
              <a:rPr lang="ro-RO" sz="1600" dirty="0" smtClean="0"/>
              <a:t>Nivelul de detaliere- costuri si timp vs soliditatea ACB</a:t>
            </a:r>
          </a:p>
          <a:p>
            <a:pPr marL="342900" indent="-342900">
              <a:spcBef>
                <a:spcPts val="1200"/>
              </a:spcBef>
              <a:spcAft>
                <a:spcPts val="1200"/>
              </a:spcAft>
              <a:buAutoNum type="arabicPeriod"/>
            </a:pPr>
            <a:r>
              <a:rPr lang="ro-RO" sz="1600" dirty="0" smtClean="0"/>
              <a:t>Studiu privind analiza costurilor și beneficilor aferente aplicării reatroactive/derogărilor</a:t>
            </a:r>
          </a:p>
          <a:p>
            <a:pPr marL="342900" indent="-342900">
              <a:spcBef>
                <a:spcPts val="1200"/>
              </a:spcBef>
              <a:spcAft>
                <a:spcPts val="1200"/>
              </a:spcAft>
              <a:buAutoNum type="arabicPeriod"/>
            </a:pPr>
            <a:r>
              <a:rPr lang="ro-RO" sz="1600" dirty="0" smtClean="0"/>
              <a:t>Beneficiile- alocare si identificare părți </a:t>
            </a:r>
          </a:p>
          <a:p>
            <a:pPr marL="342900" indent="-342900">
              <a:spcBef>
                <a:spcPts val="1200"/>
              </a:spcBef>
              <a:spcAft>
                <a:spcPts val="1200"/>
              </a:spcAft>
              <a:buAutoNum type="arabicPeriod"/>
            </a:pPr>
            <a:r>
              <a:rPr lang="ro-RO" sz="1600" dirty="0" smtClean="0"/>
              <a:t>Indicatori de performanță economici- VAN, rentabilitatea investiției, durata de recuperare</a:t>
            </a:r>
          </a:p>
          <a:p>
            <a:pPr marL="342900" indent="-342900">
              <a:spcBef>
                <a:spcPts val="1200"/>
              </a:spcBef>
              <a:spcAft>
                <a:spcPts val="1200"/>
              </a:spcAft>
              <a:buAutoNum type="arabicPeriod"/>
            </a:pPr>
            <a:r>
              <a:rPr lang="ro-RO" sz="1600" dirty="0" smtClean="0"/>
              <a:t>Impactul scenariilor alternative față de cel de referință</a:t>
            </a:r>
          </a:p>
          <a:p>
            <a:pPr marL="342900" indent="-342900">
              <a:spcBef>
                <a:spcPts val="1200"/>
              </a:spcBef>
              <a:spcAft>
                <a:spcPts val="1200"/>
              </a:spcAft>
              <a:buAutoNum type="arabicPeriod"/>
            </a:pPr>
            <a:r>
              <a:rPr lang="ro-RO" sz="1600" dirty="0"/>
              <a:t>Transparența </a:t>
            </a:r>
            <a:endParaRPr lang="ro-RO" sz="1600" dirty="0" smtClean="0"/>
          </a:p>
          <a:p>
            <a:pPr marL="342900" indent="-342900">
              <a:spcBef>
                <a:spcPts val="1200"/>
              </a:spcBef>
              <a:spcAft>
                <a:spcPts val="1200"/>
              </a:spcAft>
              <a:buAutoNum type="arabicPeriod"/>
            </a:pPr>
            <a:r>
              <a:rPr lang="ro-RO" sz="1600" dirty="0" smtClean="0"/>
              <a:t>Consultarea părților interesate- </a:t>
            </a:r>
          </a:p>
          <a:p>
            <a:pPr>
              <a:spcBef>
                <a:spcPts val="1200"/>
              </a:spcBef>
              <a:spcAft>
                <a:spcPts val="1200"/>
              </a:spcAft>
            </a:pPr>
            <a:r>
              <a:rPr lang="ro-RO" sz="1600" dirty="0" smtClean="0"/>
              <a:t>- Consultarea  de la început sau pentru faze parțiale ale ACB ale părților interesate </a:t>
            </a:r>
          </a:p>
          <a:p>
            <a:pPr>
              <a:spcBef>
                <a:spcPts val="1200"/>
              </a:spcBef>
              <a:spcAft>
                <a:spcPts val="1200"/>
              </a:spcAft>
            </a:pPr>
            <a:r>
              <a:rPr lang="ro-RO" sz="1600" dirty="0" smtClean="0"/>
              <a:t>- Factor important pentru întelegerea rezultatelor și evitarea contenstațiilor</a:t>
            </a:r>
          </a:p>
          <a:p>
            <a:pPr marL="342900" indent="-342900">
              <a:buAutoNum type="arabicPeriod"/>
            </a:pPr>
            <a:endParaRPr lang="ro-RO" sz="1600" dirty="0" smtClean="0"/>
          </a:p>
          <a:p>
            <a:pPr marL="342900" indent="-342900">
              <a:buAutoNum type="arabicPeriod"/>
            </a:pPr>
            <a:endParaRPr lang="ro-RO" sz="1600" dirty="0"/>
          </a:p>
        </p:txBody>
      </p:sp>
    </p:spTree>
    <p:extLst>
      <p:ext uri="{BB962C8B-B14F-4D97-AF65-F5344CB8AC3E}">
        <p14:creationId xmlns:p14="http://schemas.microsoft.com/office/powerpoint/2010/main" val="416208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04728" y="260648"/>
            <a:ext cx="3951531" cy="461665"/>
          </a:xfrm>
          <a:prstGeom prst="rect">
            <a:avLst/>
          </a:prstGeom>
        </p:spPr>
        <p:txBody>
          <a:bodyPr wrap="none">
            <a:spAutoFit/>
          </a:bodyPr>
          <a:lstStyle/>
          <a:p>
            <a:r>
              <a:rPr lang="pt-BR" b="1" dirty="0">
                <a:solidFill>
                  <a:srgbClr val="002060"/>
                </a:solidFill>
              </a:rPr>
              <a:t>Modul de realizare a </a:t>
            </a:r>
            <a:r>
              <a:rPr lang="ro-RO" b="1" dirty="0" smtClean="0">
                <a:solidFill>
                  <a:srgbClr val="002060"/>
                </a:solidFill>
              </a:rPr>
              <a:t> </a:t>
            </a:r>
            <a:r>
              <a:rPr lang="pt-BR" b="1" dirty="0" smtClean="0">
                <a:solidFill>
                  <a:srgbClr val="002060"/>
                </a:solidFill>
              </a:rPr>
              <a:t>ACB</a:t>
            </a:r>
            <a:endParaRPr lang="ro-RO" b="1" dirty="0">
              <a:solidFill>
                <a:srgbClr val="002060"/>
              </a:solidFill>
            </a:endParaRPr>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44" y="1268760"/>
            <a:ext cx="6175623" cy="4536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6496" y="1165063"/>
            <a:ext cx="8496944" cy="4893647"/>
          </a:xfrm>
          <a:prstGeom prst="rect">
            <a:avLst/>
          </a:prstGeom>
        </p:spPr>
        <p:txBody>
          <a:bodyPr wrap="square">
            <a:spAutoFit/>
          </a:bodyPr>
          <a:lstStyle/>
          <a:p>
            <a:r>
              <a:rPr lang="vi-VN" sz="1400" b="1" dirty="0" smtClean="0"/>
              <a:t>Perimetrul </a:t>
            </a:r>
            <a:r>
              <a:rPr lang="vi-VN" sz="1400" b="1" dirty="0"/>
              <a:t>funcțional</a:t>
            </a:r>
          </a:p>
          <a:p>
            <a:r>
              <a:rPr lang="vi-VN" sz="1400" dirty="0"/>
              <a:t>Acesta se referă la prevederile din NT cu privire la caracteristicile tehnice ale echipamentului și, prin extensie, la componentele vizate de cererea de derogare sau aplicarea retroactivă a cerințelor.</a:t>
            </a:r>
          </a:p>
          <a:p>
            <a:r>
              <a:rPr lang="vi-VN" sz="1400" b="1" dirty="0" smtClean="0"/>
              <a:t>Granițele </a:t>
            </a:r>
            <a:r>
              <a:rPr lang="vi-VN" sz="1400" b="1" dirty="0"/>
              <a:t>geografice</a:t>
            </a:r>
          </a:p>
          <a:p>
            <a:r>
              <a:rPr lang="vi-VN" sz="1400" dirty="0"/>
              <a:t>Granițele geografice vor fi stabilite în funcție de </a:t>
            </a:r>
            <a:r>
              <a:rPr lang="vi-VN" sz="1400" b="1" dirty="0"/>
              <a:t>impactul</a:t>
            </a:r>
            <a:r>
              <a:rPr lang="vi-VN" sz="1400" dirty="0"/>
              <a:t> </a:t>
            </a:r>
            <a:r>
              <a:rPr lang="vi-VN" sz="1400" dirty="0" smtClean="0"/>
              <a:t>estimat</a:t>
            </a:r>
            <a:r>
              <a:rPr lang="ro-RO" sz="1400" dirty="0"/>
              <a:t> </a:t>
            </a:r>
            <a:r>
              <a:rPr lang="ro-RO" sz="1400" dirty="0" smtClean="0"/>
              <a:t>local sau lanivel SEN sau european</a:t>
            </a:r>
          </a:p>
          <a:p>
            <a:r>
              <a:rPr lang="vi-VN" sz="1400" b="1" dirty="0" smtClean="0"/>
              <a:t>Orizontul </a:t>
            </a:r>
            <a:r>
              <a:rPr lang="vi-VN" sz="1400" b="1" dirty="0"/>
              <a:t>de timp</a:t>
            </a:r>
          </a:p>
          <a:p>
            <a:r>
              <a:rPr lang="vi-VN" sz="1400" dirty="0"/>
              <a:t>Orizontul de timp depinde foarte mult de tipul </a:t>
            </a:r>
            <a:r>
              <a:rPr lang="vi-VN" sz="1400" dirty="0" smtClean="0"/>
              <a:t>cererii</a:t>
            </a:r>
            <a:r>
              <a:rPr lang="ro-RO" sz="1400" dirty="0" smtClean="0"/>
              <a:t>- </a:t>
            </a:r>
            <a:r>
              <a:rPr lang="vi-VN" sz="1400" dirty="0" smtClean="0"/>
              <a:t>termen </a:t>
            </a:r>
            <a:r>
              <a:rPr lang="vi-VN" sz="1400" dirty="0"/>
              <a:t>lung (15-20 de ani) </a:t>
            </a:r>
            <a:r>
              <a:rPr lang="ro-RO" sz="1400" dirty="0" smtClean="0"/>
              <a:t>sau în </a:t>
            </a:r>
            <a:r>
              <a:rPr lang="vi-VN" sz="1400" dirty="0" smtClean="0"/>
              <a:t>funcție </a:t>
            </a:r>
            <a:r>
              <a:rPr lang="vi-VN" sz="1400" dirty="0"/>
              <a:t>de durata pentru care a fost ceruta derogarea. </a:t>
            </a:r>
          </a:p>
          <a:p>
            <a:r>
              <a:rPr lang="vi-VN" sz="1400" b="1" dirty="0" smtClean="0"/>
              <a:t>Ipoteze </a:t>
            </a:r>
            <a:r>
              <a:rPr lang="vi-VN" sz="1400" b="1" dirty="0"/>
              <a:t>tehnice și economice generale </a:t>
            </a:r>
          </a:p>
          <a:p>
            <a:pPr marL="285750" indent="-285750">
              <a:buFont typeface="Arial" panose="020B0604020202020204" pitchFamily="34" charset="0"/>
              <a:buChar char="•"/>
            </a:pPr>
            <a:r>
              <a:rPr lang="vi-VN" sz="1400" dirty="0" smtClean="0"/>
              <a:t>Rata </a:t>
            </a:r>
            <a:r>
              <a:rPr lang="vi-VN" sz="1400" dirty="0"/>
              <a:t>de rentabilitate;</a:t>
            </a:r>
          </a:p>
          <a:p>
            <a:pPr marL="285750" indent="-285750">
              <a:buFont typeface="Arial" panose="020B0604020202020204" pitchFamily="34" charset="0"/>
              <a:buChar char="•"/>
            </a:pPr>
            <a:r>
              <a:rPr lang="vi-VN" sz="1400" dirty="0" smtClean="0"/>
              <a:t>Performanța </a:t>
            </a:r>
            <a:r>
              <a:rPr lang="vi-VN" sz="1400" dirty="0"/>
              <a:t>și costurile generice ale activului (dacă este relevant);</a:t>
            </a:r>
          </a:p>
          <a:p>
            <a:pPr marL="285750" indent="-285750">
              <a:buFont typeface="Arial" panose="020B0604020202020204" pitchFamily="34" charset="0"/>
              <a:buChar char="•"/>
            </a:pPr>
            <a:r>
              <a:rPr lang="vi-VN" sz="1400" dirty="0" smtClean="0"/>
              <a:t>Estimări </a:t>
            </a:r>
            <a:r>
              <a:rPr lang="vi-VN" sz="1400" dirty="0"/>
              <a:t>ale costului cu energia electrică  (dacă este relevant);</a:t>
            </a:r>
          </a:p>
          <a:p>
            <a:pPr marL="285750" indent="-285750">
              <a:buFont typeface="Arial" panose="020B0604020202020204" pitchFamily="34" charset="0"/>
              <a:buChar char="•"/>
            </a:pPr>
            <a:r>
              <a:rPr lang="vi-VN" sz="1400" dirty="0" smtClean="0"/>
              <a:t>Cerințele </a:t>
            </a:r>
            <a:r>
              <a:rPr lang="vi-VN" sz="1400" dirty="0"/>
              <a:t>pentru reglajul de stabilizare a frecvenței (dacă este relevant);</a:t>
            </a:r>
          </a:p>
          <a:p>
            <a:pPr marL="285750" indent="-285750">
              <a:buFont typeface="Arial" panose="020B0604020202020204" pitchFamily="34" charset="0"/>
              <a:buChar char="•"/>
            </a:pPr>
            <a:r>
              <a:rPr lang="vi-VN" sz="1400" dirty="0" smtClean="0"/>
              <a:t>Costurile </a:t>
            </a:r>
            <a:r>
              <a:rPr lang="vi-VN" sz="1400" dirty="0"/>
              <a:t>cu echilibrarea și serviciile de sistem (dacă este relevant);</a:t>
            </a:r>
          </a:p>
          <a:p>
            <a:pPr marL="285750" indent="-285750">
              <a:buFont typeface="Arial" panose="020B0604020202020204" pitchFamily="34" charset="0"/>
              <a:buChar char="•"/>
            </a:pPr>
            <a:r>
              <a:rPr lang="vi-VN" sz="1400" dirty="0" smtClean="0"/>
              <a:t>Valoarea </a:t>
            </a:r>
            <a:r>
              <a:rPr lang="vi-VN" sz="1400" dirty="0"/>
              <a:t>consumului pierdut (dacă este relevant).</a:t>
            </a:r>
          </a:p>
          <a:p>
            <a:r>
              <a:rPr lang="vi-VN" sz="1400" b="1" dirty="0" smtClean="0"/>
              <a:t>Ipoteze </a:t>
            </a:r>
            <a:r>
              <a:rPr lang="vi-VN" sz="1400" b="1" dirty="0"/>
              <a:t>specifice studiului</a:t>
            </a:r>
          </a:p>
          <a:p>
            <a:pPr marL="285750" indent="-285750">
              <a:buFont typeface="Arial" panose="020B0604020202020204" pitchFamily="34" charset="0"/>
              <a:buChar char="•"/>
            </a:pPr>
            <a:r>
              <a:rPr lang="vi-VN" sz="1400" dirty="0" smtClean="0"/>
              <a:t>profilul </a:t>
            </a:r>
            <a:r>
              <a:rPr lang="vi-VN" sz="1400" dirty="0"/>
              <a:t>de funcționare așteptat al activului la care se face referire</a:t>
            </a:r>
            <a:r>
              <a:rPr lang="vi-VN" sz="1600" dirty="0"/>
              <a:t>;</a:t>
            </a:r>
          </a:p>
          <a:p>
            <a:pPr marL="285750" indent="-285750">
              <a:buFont typeface="Arial" panose="020B0604020202020204" pitchFamily="34" charset="0"/>
              <a:buChar char="•"/>
            </a:pPr>
            <a:r>
              <a:rPr lang="vi-VN" sz="1400" dirty="0" smtClean="0"/>
              <a:t>profilul </a:t>
            </a:r>
            <a:r>
              <a:rPr lang="vi-VN" sz="1400" dirty="0"/>
              <a:t>de tensiune a rețelei locale sau regionale (dacă este relevant) ;</a:t>
            </a:r>
          </a:p>
          <a:p>
            <a:pPr marL="285750" indent="-285750">
              <a:buFont typeface="Arial" panose="020B0604020202020204" pitchFamily="34" charset="0"/>
              <a:buChar char="•"/>
            </a:pPr>
            <a:r>
              <a:rPr lang="vi-VN" sz="1400" dirty="0" smtClean="0"/>
              <a:t>caracteristicile </a:t>
            </a:r>
            <a:r>
              <a:rPr lang="vi-VN" sz="1400" dirty="0"/>
              <a:t>economice și tehnice ale măsurilor alternative pentru realizarea performanței cerute (dacă este relevant);</a:t>
            </a:r>
          </a:p>
          <a:p>
            <a:pPr marL="285750" indent="-285750">
              <a:buFont typeface="Arial" panose="020B0604020202020204" pitchFamily="34" charset="0"/>
              <a:buChar char="•"/>
            </a:pPr>
            <a:r>
              <a:rPr lang="vi-VN" sz="1400" dirty="0" smtClean="0"/>
              <a:t>probabilitatea </a:t>
            </a:r>
            <a:r>
              <a:rPr lang="vi-VN" sz="1400" dirty="0"/>
              <a:t>de incidente unde derogarea sau aplicarea retroactivă ar avea impact asupra activului</a:t>
            </a:r>
          </a:p>
          <a:p>
            <a:endParaRPr lang="vi-VN" sz="1600" dirty="0"/>
          </a:p>
        </p:txBody>
      </p:sp>
      <p:sp>
        <p:nvSpPr>
          <p:cNvPr id="4" name="TextBox 3"/>
          <p:cNvSpPr txBox="1"/>
          <p:nvPr/>
        </p:nvSpPr>
        <p:spPr>
          <a:xfrm>
            <a:off x="1928664" y="332656"/>
            <a:ext cx="5472608" cy="461665"/>
          </a:xfrm>
          <a:prstGeom prst="rect">
            <a:avLst/>
          </a:prstGeom>
          <a:noFill/>
        </p:spPr>
        <p:txBody>
          <a:bodyPr wrap="square" rtlCol="0">
            <a:spAutoFit/>
          </a:bodyPr>
          <a:lstStyle/>
          <a:p>
            <a:r>
              <a:rPr lang="ro-RO" dirty="0" smtClean="0"/>
              <a:t>1. </a:t>
            </a:r>
            <a:r>
              <a:rPr lang="ro-RO" b="1" dirty="0" smtClean="0">
                <a:solidFill>
                  <a:srgbClr val="002060"/>
                </a:solidFill>
              </a:rPr>
              <a:t>Stabilirea </a:t>
            </a:r>
            <a:r>
              <a:rPr lang="ro-RO" b="1" dirty="0">
                <a:solidFill>
                  <a:srgbClr val="002060"/>
                </a:solidFill>
              </a:rPr>
              <a:t>structurii studiului</a:t>
            </a:r>
          </a:p>
        </p:txBody>
      </p:sp>
    </p:spTree>
    <p:extLst>
      <p:ext uri="{BB962C8B-B14F-4D97-AF65-F5344CB8AC3E}">
        <p14:creationId xmlns:p14="http://schemas.microsoft.com/office/powerpoint/2010/main" val="1237201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464" y="1124744"/>
            <a:ext cx="9505056" cy="5478423"/>
          </a:xfrm>
          <a:prstGeom prst="rect">
            <a:avLst/>
          </a:prstGeom>
        </p:spPr>
        <p:txBody>
          <a:bodyPr wrap="square">
            <a:spAutoFit/>
          </a:bodyPr>
          <a:lstStyle/>
          <a:p>
            <a:r>
              <a:rPr lang="ro-RO" sz="1400" b="1" dirty="0" smtClean="0"/>
              <a:t>2. </a:t>
            </a:r>
            <a:r>
              <a:rPr lang="vi-VN" sz="1400" b="1" dirty="0" smtClean="0"/>
              <a:t>Definirea </a:t>
            </a:r>
            <a:r>
              <a:rPr lang="vi-VN" sz="1400" b="1" dirty="0"/>
              <a:t>scenariului de referință și a celor alternative</a:t>
            </a:r>
          </a:p>
          <a:p>
            <a:endParaRPr lang="ro-RO" sz="1400" b="1" dirty="0" smtClean="0"/>
          </a:p>
          <a:p>
            <a:r>
              <a:rPr lang="vi-VN" sz="1400" b="1" dirty="0" smtClean="0"/>
              <a:t>Scenariul </a:t>
            </a:r>
            <a:r>
              <a:rPr lang="vi-VN" sz="1400" b="1" dirty="0"/>
              <a:t>de referință </a:t>
            </a:r>
            <a:r>
              <a:rPr lang="ro-RO" sz="1400" b="1" dirty="0" smtClean="0"/>
              <a:t>sau de bază </a:t>
            </a:r>
            <a:r>
              <a:rPr lang="vi-VN" sz="1400" dirty="0" smtClean="0"/>
              <a:t>reprezintă </a:t>
            </a:r>
            <a:r>
              <a:rPr lang="vi-VN" sz="1400" dirty="0"/>
              <a:t>situația </a:t>
            </a:r>
            <a:r>
              <a:rPr lang="vi-VN" sz="1400" dirty="0" smtClean="0"/>
              <a:t>când </a:t>
            </a:r>
            <a:r>
              <a:rPr lang="vi-VN" sz="1400" dirty="0"/>
              <a:t>nu este cerută nici o derogare și/sau nu se aplică nici o cerință retroactivă echipamentului pentru care se realizează ACB</a:t>
            </a:r>
            <a:r>
              <a:rPr lang="vi-VN" sz="1400" dirty="0" smtClean="0"/>
              <a:t>.</a:t>
            </a:r>
            <a:endParaRPr lang="ro-RO" sz="1400" dirty="0" smtClean="0"/>
          </a:p>
          <a:p>
            <a:endParaRPr lang="vi-VN" sz="1400" dirty="0"/>
          </a:p>
          <a:p>
            <a:r>
              <a:rPr lang="vi-VN" sz="1400" dirty="0" smtClean="0"/>
              <a:t> </a:t>
            </a:r>
            <a:r>
              <a:rPr lang="vi-VN" sz="1400" b="1" dirty="0"/>
              <a:t>Scenariile alternative </a:t>
            </a:r>
            <a:r>
              <a:rPr lang="vi-VN" sz="1400" dirty="0"/>
              <a:t>reprezintă cazuri specifice pentru cererea de derogare și/sau aplicare retroactivă. Acestea se construiesc pe ipotezele definite în prima etapa a cadrului studiului conform celor cinci elemente descrise </a:t>
            </a:r>
            <a:r>
              <a:rPr lang="ro-RO" sz="1400" dirty="0" smtClean="0"/>
              <a:t>cadrul studiului</a:t>
            </a:r>
            <a:r>
              <a:rPr lang="vi-VN" sz="1400" dirty="0" smtClean="0"/>
              <a:t>.</a:t>
            </a:r>
            <a:endParaRPr lang="ro-RO" sz="1400" dirty="0" smtClean="0"/>
          </a:p>
          <a:p>
            <a:r>
              <a:rPr lang="ro-RO" sz="1400" dirty="0" smtClean="0"/>
              <a:t>Scenariile vor fi construite pe baza celor din Planul de Perspectivă RET cel mai recent. </a:t>
            </a:r>
          </a:p>
          <a:p>
            <a:endParaRPr lang="ro-RO" sz="1400" dirty="0" smtClean="0"/>
          </a:p>
          <a:p>
            <a:r>
              <a:rPr lang="ro-RO" sz="1400" b="1" dirty="0" smtClean="0"/>
              <a:t>3. </a:t>
            </a:r>
            <a:r>
              <a:rPr lang="it-IT" sz="1400" b="1" dirty="0" smtClean="0"/>
              <a:t>Evaluarea </a:t>
            </a:r>
            <a:r>
              <a:rPr lang="it-IT" sz="1400" b="1" dirty="0"/>
              <a:t>beneficiilor din scenariile </a:t>
            </a:r>
            <a:r>
              <a:rPr lang="it-IT" sz="1400" b="1" dirty="0" smtClean="0"/>
              <a:t>alternative</a:t>
            </a:r>
            <a:endParaRPr lang="ro-RO" sz="1400" b="1" dirty="0" smtClean="0"/>
          </a:p>
          <a:p>
            <a:r>
              <a:rPr lang="ro-RO" sz="1400" dirty="0" smtClean="0"/>
              <a:t>3.1 </a:t>
            </a:r>
            <a:r>
              <a:rPr lang="vi-VN" sz="1400" dirty="0" smtClean="0"/>
              <a:t>Identificarea beneficiilor</a:t>
            </a:r>
            <a:r>
              <a:rPr lang="ro-RO" sz="1400" dirty="0" smtClean="0"/>
              <a:t> (sunt in special pentru aplicarea retroactivă)</a:t>
            </a:r>
          </a:p>
          <a:p>
            <a:r>
              <a:rPr lang="vi-VN" sz="1400" dirty="0"/>
              <a:t>a.	</a:t>
            </a:r>
            <a:r>
              <a:rPr lang="vi-VN" sz="1400" b="1" dirty="0"/>
              <a:t>Beneficii privind siguranța în alimentare </a:t>
            </a:r>
            <a:r>
              <a:rPr lang="vi-VN" sz="1400" dirty="0"/>
              <a:t>- cerințe minimale: </a:t>
            </a:r>
          </a:p>
          <a:p>
            <a:r>
              <a:rPr lang="vi-VN" sz="1400" dirty="0"/>
              <a:t>•	reducerea aferentă a probabilității de pierdere a consumului pe durata modificării;</a:t>
            </a:r>
          </a:p>
          <a:p>
            <a:r>
              <a:rPr lang="vi-VN" sz="1400" dirty="0"/>
              <a:t>•	 amploarea și durata probabilă a unor astfel de pierderi de consum;</a:t>
            </a:r>
          </a:p>
          <a:p>
            <a:r>
              <a:rPr lang="vi-VN" sz="1400" dirty="0"/>
              <a:t>•	 costul social al fiecărei ore în care se produc astfel de pierderi de consum;</a:t>
            </a:r>
          </a:p>
          <a:p>
            <a:endParaRPr lang="vi-VN" sz="1400" dirty="0"/>
          </a:p>
          <a:p>
            <a:r>
              <a:rPr lang="vi-VN" sz="1400" dirty="0"/>
              <a:t>b.	</a:t>
            </a:r>
            <a:r>
              <a:rPr lang="vi-VN" sz="1400" b="1" dirty="0"/>
              <a:t>Beneficii aduse pieței interne de energie, comerțului transfrontalier și integrării surselor de energie regenerabilă</a:t>
            </a:r>
            <a:r>
              <a:rPr lang="vi-VN" sz="1400" dirty="0"/>
              <a:t> - cerințe minimale:</a:t>
            </a:r>
          </a:p>
          <a:p>
            <a:r>
              <a:rPr lang="vi-VN" sz="1400" dirty="0"/>
              <a:t>•	răspunsul la abaterile de frecvență ale puterii active;</a:t>
            </a:r>
          </a:p>
          <a:p>
            <a:r>
              <a:rPr lang="vi-VN" sz="1400" dirty="0"/>
              <a:t>•	rezervele de echilibrare; </a:t>
            </a:r>
          </a:p>
          <a:p>
            <a:r>
              <a:rPr lang="vi-VN" sz="1400" dirty="0"/>
              <a:t>•	furnizarea de putere reactivă; </a:t>
            </a:r>
          </a:p>
          <a:p>
            <a:r>
              <a:rPr lang="vi-VN" sz="1400" dirty="0"/>
              <a:t>•	managementul congestiilor;</a:t>
            </a:r>
          </a:p>
          <a:p>
            <a:r>
              <a:rPr lang="vi-VN" sz="1400" dirty="0"/>
              <a:t>•	măsuri de apărare a SEN.</a:t>
            </a:r>
          </a:p>
          <a:p>
            <a:endParaRPr lang="vi-VN" sz="1400" b="1" dirty="0"/>
          </a:p>
        </p:txBody>
      </p:sp>
      <p:sp>
        <p:nvSpPr>
          <p:cNvPr id="6" name="TextBox 5"/>
          <p:cNvSpPr txBox="1"/>
          <p:nvPr/>
        </p:nvSpPr>
        <p:spPr>
          <a:xfrm>
            <a:off x="2144688" y="332656"/>
            <a:ext cx="4248472" cy="461665"/>
          </a:xfrm>
          <a:prstGeom prst="rect">
            <a:avLst/>
          </a:prstGeom>
          <a:noFill/>
        </p:spPr>
        <p:txBody>
          <a:bodyPr wrap="square" rtlCol="0">
            <a:spAutoFit/>
          </a:bodyPr>
          <a:lstStyle/>
          <a:p>
            <a:r>
              <a:rPr lang="ro-RO" b="1" dirty="0" smtClean="0">
                <a:solidFill>
                  <a:srgbClr val="002060"/>
                </a:solidFill>
              </a:rPr>
              <a:t>Scenarii si Beneficii</a:t>
            </a:r>
            <a:endParaRPr lang="ro-RO" b="1" dirty="0">
              <a:solidFill>
                <a:srgbClr val="002060"/>
              </a:solidFill>
            </a:endParaRPr>
          </a:p>
        </p:txBody>
      </p:sp>
    </p:spTree>
    <p:extLst>
      <p:ext uri="{BB962C8B-B14F-4D97-AF65-F5344CB8AC3E}">
        <p14:creationId xmlns:p14="http://schemas.microsoft.com/office/powerpoint/2010/main" val="51129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472" y="1268760"/>
            <a:ext cx="4953000" cy="307777"/>
          </a:xfrm>
          <a:prstGeom prst="rect">
            <a:avLst/>
          </a:prstGeom>
        </p:spPr>
        <p:txBody>
          <a:bodyPr>
            <a:spAutoFit/>
          </a:bodyPr>
          <a:lstStyle/>
          <a:p>
            <a:r>
              <a:rPr lang="ro-RO" sz="1400" dirty="0" smtClean="0"/>
              <a:t>3.2 </a:t>
            </a:r>
            <a:r>
              <a:rPr lang="vi-VN" sz="1400" dirty="0" smtClean="0"/>
              <a:t>Cuantificarea </a:t>
            </a:r>
            <a:r>
              <a:rPr lang="vi-VN" sz="1400" dirty="0"/>
              <a:t>financiară a beneficiilor</a:t>
            </a:r>
            <a:endParaRPr lang="ro-RO" sz="1400" dirty="0"/>
          </a:p>
        </p:txBody>
      </p:sp>
      <p:sp>
        <p:nvSpPr>
          <p:cNvPr id="5" name="Rectangle 4"/>
          <p:cNvSpPr/>
          <p:nvPr/>
        </p:nvSpPr>
        <p:spPr>
          <a:xfrm>
            <a:off x="272480" y="1700808"/>
            <a:ext cx="9289032" cy="5047536"/>
          </a:xfrm>
          <a:prstGeom prst="rect">
            <a:avLst/>
          </a:prstGeom>
        </p:spPr>
        <p:txBody>
          <a:bodyPr wrap="square">
            <a:spAutoFit/>
          </a:bodyPr>
          <a:lstStyle/>
          <a:p>
            <a:r>
              <a:rPr lang="vi-VN" sz="1400" dirty="0"/>
              <a:t>Metoda trebuie să fie aleasă prin corelarea nivelului de exactitate dorit pentru rezultate și cantitatea și calitatea datelor de </a:t>
            </a:r>
            <a:r>
              <a:rPr lang="vi-VN" sz="1400" dirty="0" smtClean="0"/>
              <a:t>intrare</a:t>
            </a:r>
            <a:endParaRPr lang="ro-RO" sz="1400" dirty="0" smtClean="0"/>
          </a:p>
          <a:p>
            <a:r>
              <a:rPr lang="vi-VN" sz="1400" dirty="0"/>
              <a:t>Metoda aleasă pentru cuantificarea impactului și cuantificarea financiară va fi discutată și agreată cu părțile implicate în timpul realizării </a:t>
            </a:r>
            <a:r>
              <a:rPr lang="vi-VN" sz="1400" dirty="0" smtClean="0"/>
              <a:t>ACB</a:t>
            </a:r>
            <a:endParaRPr lang="ro-RO" sz="1400" dirty="0" smtClean="0"/>
          </a:p>
          <a:p>
            <a:r>
              <a:rPr lang="vi-VN" sz="1400" dirty="0"/>
              <a:t>Pentru cuantificarea beneficiilor privind siguranța în alimentare, metodele propuse pentru aplicarea retroactivă a cerințelor vor fi următoarele:</a:t>
            </a:r>
          </a:p>
          <a:p>
            <a:r>
              <a:rPr lang="ro-RO" sz="1400" dirty="0" smtClean="0"/>
              <a:t>a. </a:t>
            </a:r>
            <a:r>
              <a:rPr lang="vi-VN" sz="1400" dirty="0" smtClean="0"/>
              <a:t>adecvanța </a:t>
            </a:r>
            <a:r>
              <a:rPr lang="vi-VN" sz="1400" dirty="0"/>
              <a:t>din punct de vedere al producției de energie electrică</a:t>
            </a:r>
          </a:p>
          <a:p>
            <a:r>
              <a:rPr lang="vi-VN" sz="1400" dirty="0"/>
              <a:t>Indicatorii care pot fi utilizați sunt următorii:</a:t>
            </a:r>
          </a:p>
          <a:p>
            <a:r>
              <a:rPr lang="vi-VN" sz="1400" dirty="0" smtClean="0"/>
              <a:t>-energia </a:t>
            </a:r>
            <a:r>
              <a:rPr lang="vi-VN" sz="1400" dirty="0"/>
              <a:t>electrică nelivrată (ENS) - MWh</a:t>
            </a:r>
          </a:p>
          <a:p>
            <a:r>
              <a:rPr lang="vi-VN" sz="1400" dirty="0"/>
              <a:t>Aceasta se calculează ca produs dintre următorii parametri:</a:t>
            </a:r>
          </a:p>
          <a:p>
            <a:r>
              <a:rPr lang="vi-VN" sz="1400" dirty="0"/>
              <a:t>•	probabilitatea de pierdere a consumului  (LOLP)</a:t>
            </a:r>
          </a:p>
          <a:p>
            <a:r>
              <a:rPr lang="vi-VN" sz="1400" dirty="0"/>
              <a:t>•	consumul de energie electrică pentru perioada analizată</a:t>
            </a:r>
          </a:p>
          <a:p>
            <a:r>
              <a:rPr lang="vi-VN" sz="1400" dirty="0"/>
              <a:t>Monetizarea indicatorului se obține ca produs între ENS și valoarea consumului pierdut, (VOLL), reprezentând valoarea economică a creșterii siguranței sistemului. </a:t>
            </a:r>
          </a:p>
          <a:p>
            <a:r>
              <a:rPr lang="ro-RO" sz="1400" dirty="0" smtClean="0"/>
              <a:t>- </a:t>
            </a:r>
            <a:r>
              <a:rPr lang="vi-VN" sz="1400" dirty="0" smtClean="0"/>
              <a:t>durata </a:t>
            </a:r>
            <a:r>
              <a:rPr lang="vi-VN" sz="1400" dirty="0"/>
              <a:t>medie de înterupere în alimentare (SAIDI) -min/an</a:t>
            </a:r>
          </a:p>
          <a:p>
            <a:r>
              <a:rPr lang="ro-RO" sz="1400" dirty="0" smtClean="0"/>
              <a:t>b. </a:t>
            </a:r>
            <a:r>
              <a:rPr lang="vi-VN" sz="1400" dirty="0" smtClean="0"/>
              <a:t>stabilitatea </a:t>
            </a:r>
            <a:r>
              <a:rPr lang="vi-VN" sz="1400" dirty="0"/>
              <a:t>SEN</a:t>
            </a:r>
          </a:p>
          <a:p>
            <a:r>
              <a:rPr lang="vi-VN" sz="1400" dirty="0"/>
              <a:t>Stabilitatea SEN va fi analizată pentru cel mai defavorabil scenariu alternativ atât din punct de vedere static cât și dinamic.</a:t>
            </a:r>
          </a:p>
          <a:p>
            <a:r>
              <a:rPr lang="vi-VN" sz="1400" dirty="0"/>
              <a:t>Deoarece stabilitatea SEN este foarte dificil de cuantificat monetar, va fi necesară integrarea acestui indicator în cadrul unei analize multicriteriale în care acest indicator va avea o pondere.</a:t>
            </a:r>
          </a:p>
          <a:p>
            <a:r>
              <a:rPr lang="vi-VN" sz="1400" dirty="0" smtClean="0"/>
              <a:t>Beneficiul </a:t>
            </a:r>
            <a:r>
              <a:rPr lang="vi-VN" sz="1400" dirty="0"/>
              <a:t>socio-economic va include integrarea surselor de energie regenerabilă și emisia de CO2 și va fi obținut pe baza unor studii de piață conform scenariilor alternative agreate.</a:t>
            </a:r>
          </a:p>
          <a:p>
            <a:endParaRPr lang="ro-RO" sz="1400" dirty="0"/>
          </a:p>
        </p:txBody>
      </p:sp>
      <p:sp>
        <p:nvSpPr>
          <p:cNvPr id="6" name="TextBox 5"/>
          <p:cNvSpPr txBox="1"/>
          <p:nvPr/>
        </p:nvSpPr>
        <p:spPr>
          <a:xfrm>
            <a:off x="2072680" y="332656"/>
            <a:ext cx="4392488" cy="461665"/>
          </a:xfrm>
          <a:prstGeom prst="rect">
            <a:avLst/>
          </a:prstGeom>
          <a:noFill/>
        </p:spPr>
        <p:txBody>
          <a:bodyPr wrap="square" rtlCol="0">
            <a:spAutoFit/>
          </a:bodyPr>
          <a:lstStyle/>
          <a:p>
            <a:r>
              <a:rPr lang="ro-RO" b="1" dirty="0" smtClean="0">
                <a:solidFill>
                  <a:srgbClr val="002060"/>
                </a:solidFill>
              </a:rPr>
              <a:t>Cunatificare beneficii</a:t>
            </a:r>
            <a:endParaRPr lang="ro-RO" b="1" dirty="0">
              <a:solidFill>
                <a:srgbClr val="002060"/>
              </a:solidFill>
            </a:endParaRPr>
          </a:p>
        </p:txBody>
      </p:sp>
    </p:spTree>
    <p:extLst>
      <p:ext uri="{BB962C8B-B14F-4D97-AF65-F5344CB8AC3E}">
        <p14:creationId xmlns:p14="http://schemas.microsoft.com/office/powerpoint/2010/main" val="29124862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12&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3&quot;&gt;&lt;elem m_fUsage=&quot;2.71000000000000000000E+000&quot;&gt;&lt;m_msothmcolidx val=&quot;0&quot;/&gt;&lt;m_rgb r=&quot;c0&quot; g=&quot;0&quot; b=&quot;0&quot;/&gt;&lt;m_ppcolschidx tagver0=&quot;23004&quot; tagname0=&quot;m_ppcolschidxUNRECOGNIZED&quot; val=&quot;0&quot;/&gt;&lt;m_nBrightness val=&quot;0&quot;/&gt;&lt;/elem&gt;&lt;elem m_fUsage=&quot;1.77803100000000010000E+000&quot;&gt;&lt;m_msothmcolidx val=&quot;0&quot;/&gt;&lt;m_rgb r=&quot;4&quot; g=&quot;99&quot; b=&quot;c&quot;/&gt;&lt;m_ppcolschidx tagver0=&quot;23004&quot; tagname0=&quot;m_ppcolschidxUNRECOGNIZED&quot; val=&quot;0&quot;/&gt;&lt;m_nBrightness val=&quot;0&quot;/&gt;&lt;/elem&gt;&lt;elem m_fUsage=&quot;7.29000000000000090000E-001&quot;&gt;&lt;m_msothmcolidx val=&quot;0&quot;/&gt;&lt;m_rgb r=&quot;f5&quot; g=&quot;99&quot; b=&quot;8b&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heme/theme1.xml><?xml version="1.0" encoding="utf-8"?>
<a:theme xmlns:a="http://schemas.openxmlformats.org/drawingml/2006/main" name="TransElectrica-EN">
  <a:themeElements>
    <a:clrScheme name="TransElectrica-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ansElectrica-E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72" charset="0"/>
            <a:ea typeface="ＭＳ Ｐゴシック" pitchFamily="-72" charset="-128"/>
            <a:cs typeface="ＭＳ Ｐゴシック" pitchFamily="-7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72" charset="0"/>
            <a:ea typeface="ＭＳ Ｐゴシック" pitchFamily="-72" charset="-128"/>
            <a:cs typeface="ＭＳ Ｐゴシック" pitchFamily="-72" charset="-128"/>
          </a:defRPr>
        </a:defPPr>
      </a:lstStyle>
    </a:lnDef>
  </a:objectDefaults>
  <a:extraClrSchemeLst>
    <a:extraClrScheme>
      <a:clrScheme name="TransElectrica-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nsElectrica-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nsElectrica-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nsElectrica-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nsElectrica-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nsElectrica-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nsElectrica-E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nsElectrica-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nsElectrica-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nsElectrica-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nsElectrica-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nsElectrica-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SnowLeo:Applications:Microsoft Office 2004:Templates:Presentations:Designs:TransElectrica-EN</Template>
  <TotalTime>33202</TotalTime>
  <Words>1350</Words>
  <Application>Microsoft Office PowerPoint</Application>
  <PresentationFormat>A4 Paper (210x297 mm)</PresentationFormat>
  <Paragraphs>134</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TransElectrica-EN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gigi ion</dc:creator>
  <cp:lastModifiedBy>Doina Mirela Dutoiu</cp:lastModifiedBy>
  <cp:revision>1554</cp:revision>
  <cp:lastPrinted>2014-09-13T08:31:23Z</cp:lastPrinted>
  <dcterms:created xsi:type="dcterms:W3CDTF">2013-10-10T10:01:53Z</dcterms:created>
  <dcterms:modified xsi:type="dcterms:W3CDTF">2018-04-24T15:40:12Z</dcterms:modified>
</cp:coreProperties>
</file>